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73"/>
  </p:notesMasterIdLst>
  <p:sldIdLst>
    <p:sldId id="256" r:id="rId11"/>
    <p:sldId id="257" r:id="rId12"/>
    <p:sldId id="258" r:id="rId13"/>
    <p:sldId id="282" r:id="rId14"/>
    <p:sldId id="285" r:id="rId15"/>
    <p:sldId id="286" r:id="rId16"/>
    <p:sldId id="284" r:id="rId17"/>
    <p:sldId id="260" r:id="rId18"/>
    <p:sldId id="334" r:id="rId19"/>
    <p:sldId id="261" r:id="rId20"/>
    <p:sldId id="290" r:id="rId21"/>
    <p:sldId id="291" r:id="rId22"/>
    <p:sldId id="302" r:id="rId23"/>
    <p:sldId id="292" r:id="rId24"/>
    <p:sldId id="293" r:id="rId25"/>
    <p:sldId id="301" r:id="rId26"/>
    <p:sldId id="262" r:id="rId27"/>
    <p:sldId id="346" r:id="rId28"/>
    <p:sldId id="264" r:id="rId29"/>
    <p:sldId id="304" r:id="rId30"/>
    <p:sldId id="265" r:id="rId31"/>
    <p:sldId id="305" r:id="rId32"/>
    <p:sldId id="306" r:id="rId33"/>
    <p:sldId id="341" r:id="rId34"/>
    <p:sldId id="335" r:id="rId35"/>
    <p:sldId id="342" r:id="rId36"/>
    <p:sldId id="348" r:id="rId37"/>
    <p:sldId id="269" r:id="rId38"/>
    <p:sldId id="349" r:id="rId39"/>
    <p:sldId id="270" r:id="rId40"/>
    <p:sldId id="350" r:id="rId41"/>
    <p:sldId id="314" r:id="rId42"/>
    <p:sldId id="271" r:id="rId43"/>
    <p:sldId id="316" r:id="rId44"/>
    <p:sldId id="317" r:id="rId45"/>
    <p:sldId id="272" r:id="rId46"/>
    <p:sldId id="311" r:id="rId47"/>
    <p:sldId id="318" r:id="rId48"/>
    <p:sldId id="312" r:id="rId49"/>
    <p:sldId id="320" r:id="rId50"/>
    <p:sldId id="323" r:id="rId51"/>
    <p:sldId id="321" r:id="rId52"/>
    <p:sldId id="324" r:id="rId53"/>
    <p:sldId id="322" r:id="rId54"/>
    <p:sldId id="353" r:id="rId55"/>
    <p:sldId id="325" r:id="rId56"/>
    <p:sldId id="351" r:id="rId57"/>
    <p:sldId id="354" r:id="rId58"/>
    <p:sldId id="275" r:id="rId59"/>
    <p:sldId id="352" r:id="rId60"/>
    <p:sldId id="343" r:id="rId61"/>
    <p:sldId id="344" r:id="rId62"/>
    <p:sldId id="337" r:id="rId63"/>
    <p:sldId id="339" r:id="rId64"/>
    <p:sldId id="345" r:id="rId65"/>
    <p:sldId id="356" r:id="rId66"/>
    <p:sldId id="513" r:id="rId67"/>
    <p:sldId id="511" r:id="rId68"/>
    <p:sldId id="512" r:id="rId69"/>
    <p:sldId id="338" r:id="rId70"/>
    <p:sldId id="329" r:id="rId71"/>
    <p:sldId id="332" r:id="rId72"/>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C000"/>
    <a:srgbClr val="89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914"/>
    <p:restoredTop sz="77120"/>
  </p:normalViewPr>
  <p:slideViewPr>
    <p:cSldViewPr snapToGrid="0" snapToObjects="1">
      <p:cViewPr varScale="1">
        <p:scale>
          <a:sx n="115" d="100"/>
          <a:sy n="115" d="100"/>
        </p:scale>
        <p:origin x="1240" y="20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solidFill>
          <a:srgbClr val="92D050"/>
        </a:solid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solidFill>
          <a:srgbClr val="92D050"/>
        </a:solid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a:solidFill>
          <a:srgbClr val="92D050"/>
        </a:solidFill>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solidFill>
          <a:srgbClr val="92D050"/>
        </a:solidFill>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solidFill>
          <a:srgbClr val="92D050"/>
        </a:solidFill>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solidFill>
          <a:srgbClr val="92D050"/>
        </a:solidFill>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a:solidFill>
          <a:srgbClr val="92D050"/>
        </a:solidFill>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a:ln>
          <a:noFill/>
        </a:ln>
      </dgm:spPr>
      <dgm:t>
        <a:bodyPr/>
        <a:lstStyle/>
        <a:p>
          <a:r>
            <a:rPr lang="en-US" dirty="0" err="1"/>
            <a:t>Sample.sam</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Convert to bam</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noFill/>
        </a:ln>
      </dgm:spPr>
      <dgm:t>
        <a:bodyPr/>
        <a:lstStyle/>
        <a:p>
          <a:r>
            <a:rPr lang="en-US" dirty="0" err="1"/>
            <a:t>Sample.bam</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en-US" dirty="0"/>
            <a:t>Sample_1.fastq</a:t>
          </a:r>
        </a:p>
        <a:p>
          <a:r>
            <a:rPr lang="en-US" dirty="0"/>
            <a:t>Sample_2.fastq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44798558-176B-6F4B-9FE7-7F7032FE0C9E}">
      <dgm:prSet phldrT="[Text]"/>
      <dgm:spPr/>
      <dgm:t>
        <a:bodyPr/>
        <a:lstStyle/>
        <a:p>
          <a:r>
            <a:rPr lang="en-US" dirty="0" err="1"/>
            <a:t>MarkDuplicates</a:t>
          </a:r>
          <a:endParaRPr lang="en-US" dirty="0"/>
        </a:p>
      </dgm:t>
    </dgm:pt>
    <dgm:pt modelId="{CE44453F-91F9-6046-BDCA-DD17076D6B75}" type="parTrans" cxnId="{84EE6328-6FB9-024D-A6B3-09EBD3A17162}">
      <dgm:prSet/>
      <dgm:spPr/>
      <dgm:t>
        <a:bodyPr/>
        <a:lstStyle/>
        <a:p>
          <a:endParaRPr lang="sv-SE"/>
        </a:p>
      </dgm:t>
    </dgm:pt>
    <dgm:pt modelId="{659C5ABF-4A05-C942-BFFC-AC6D006DB5F6}" type="sibTrans" cxnId="{84EE6328-6FB9-024D-A6B3-09EBD3A17162}">
      <dgm:prSet/>
      <dgm:spPr/>
      <dgm:t>
        <a:bodyPr/>
        <a:lstStyle/>
        <a:p>
          <a:endParaRPr lang="sv-SE"/>
        </a:p>
      </dgm:t>
    </dgm:pt>
    <dgm:pt modelId="{C5F87254-BCF5-3645-A3B0-02A8EB420A59}">
      <dgm:prSet phldrT="[Text]"/>
      <dgm:spPr>
        <a:ln>
          <a:noFill/>
        </a:ln>
      </dgm:spPr>
      <dgm:t>
        <a:bodyPr/>
        <a:lstStyle/>
        <a:p>
          <a:r>
            <a:rPr lang="en-US" dirty="0" err="1"/>
            <a:t>Sample.dedup.bam</a:t>
          </a:r>
          <a:endParaRPr lang="en-US" dirty="0"/>
        </a:p>
      </dgm:t>
    </dgm:pt>
    <dgm:pt modelId="{BDFA2843-B6C2-BF42-85D5-84AE1CBF8E29}" type="parTrans" cxnId="{D3DEDDFF-2C02-0740-9345-4092BF0FA1FE}">
      <dgm:prSet/>
      <dgm:spPr/>
      <dgm:t>
        <a:bodyPr/>
        <a:lstStyle/>
        <a:p>
          <a:endParaRPr lang="sv-SE"/>
        </a:p>
      </dgm:t>
    </dgm:pt>
    <dgm:pt modelId="{9C5F5E2B-CFCA-0D4A-88D8-2A8DA7D87FFD}" type="sibTrans" cxnId="{D3DEDDFF-2C02-0740-9345-4092BF0FA1FE}">
      <dgm:prSet/>
      <dgm:spPr/>
      <dgm:t>
        <a:bodyPr/>
        <a:lstStyle/>
        <a:p>
          <a:endParaRPr lang="sv-SE"/>
        </a:p>
      </dgm:t>
    </dgm:pt>
    <dgm:pt modelId="{2BA1CEAE-EA06-9149-B3F3-28802EF42508}">
      <dgm:prSet phldrT="[Text]"/>
      <dgm:spPr>
        <a:ln>
          <a:noFill/>
        </a:ln>
      </dgm:spPr>
      <dgm:t>
        <a:bodyPr/>
        <a:lstStyle/>
        <a:p>
          <a:r>
            <a:rPr lang="en-US" dirty="0"/>
            <a:t>…</a:t>
          </a:r>
        </a:p>
      </dgm:t>
    </dgm:pt>
    <dgm:pt modelId="{F1AEE78A-37A3-1043-80A9-033F0280FFE8}" type="parTrans" cxnId="{73328A21-F94B-A04F-A5F6-F8A84F46EFE2}">
      <dgm:prSet/>
      <dgm:spPr/>
      <dgm:t>
        <a:bodyPr/>
        <a:lstStyle/>
        <a:p>
          <a:endParaRPr lang="sv-SE"/>
        </a:p>
      </dgm:t>
    </dgm:pt>
    <dgm:pt modelId="{07142725-4C39-764E-BE9F-2CDE5F0B011D}" type="sibTrans" cxnId="{73328A21-F94B-A04F-A5F6-F8A84F46EFE2}">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8">
        <dgm:presLayoutVars>
          <dgm:bulletEnabled val="1"/>
        </dgm:presLayoutVars>
      </dgm:prSet>
      <dgm:spPr/>
    </dgm:pt>
    <dgm:pt modelId="{C9BF42DD-7B11-4E40-9497-E1EABD250674}" type="pres">
      <dgm:prSet presAssocID="{172A6017-A754-1E42-B064-0DF06E4F17B6}" presName="sibTrans" presStyleLbl="sibTrans2D1" presStyleIdx="0" presStyleCnt="7"/>
      <dgm:spPr/>
    </dgm:pt>
    <dgm:pt modelId="{03BB3DEF-D1DA-CC40-A4C5-4165E063959D}" type="pres">
      <dgm:prSet presAssocID="{172A6017-A754-1E42-B064-0DF06E4F17B6}" presName="connectorText" presStyleLbl="sibTrans2D1" presStyleIdx="0" presStyleCnt="7"/>
      <dgm:spPr/>
    </dgm:pt>
    <dgm:pt modelId="{FA156E63-B30A-234D-BA80-F46C365C0D70}" type="pres">
      <dgm:prSet presAssocID="{B417EA5F-2296-A147-9FDF-EDA41B1E9EE9}" presName="node" presStyleLbl="node1" presStyleIdx="1" presStyleCnt="8">
        <dgm:presLayoutVars>
          <dgm:bulletEnabled val="1"/>
        </dgm:presLayoutVars>
      </dgm:prSet>
      <dgm:spPr/>
    </dgm:pt>
    <dgm:pt modelId="{D863175A-CB6F-F44E-AC77-7A9B2760E9F8}" type="pres">
      <dgm:prSet presAssocID="{0831C494-9D41-D543-B6BF-9E3F993709FF}" presName="sibTrans" presStyleLbl="sibTrans2D1" presStyleIdx="1" presStyleCnt="7"/>
      <dgm:spPr/>
    </dgm:pt>
    <dgm:pt modelId="{1B1CC1B9-2FB7-E248-94AA-93A72202CAE6}" type="pres">
      <dgm:prSet presAssocID="{0831C494-9D41-D543-B6BF-9E3F993709FF}" presName="connectorText" presStyleLbl="sibTrans2D1" presStyleIdx="1" presStyleCnt="7"/>
      <dgm:spPr/>
    </dgm:pt>
    <dgm:pt modelId="{E1F446B3-B727-EA49-9EF8-8A50A4B3721B}" type="pres">
      <dgm:prSet presAssocID="{01949101-C184-2741-8AB2-73F0ADAA5A29}" presName="node" presStyleLbl="node1" presStyleIdx="2" presStyleCnt="8">
        <dgm:presLayoutVars>
          <dgm:bulletEnabled val="1"/>
        </dgm:presLayoutVars>
      </dgm:prSet>
      <dgm:spPr/>
    </dgm:pt>
    <dgm:pt modelId="{06ABA543-87B7-1149-AE03-CE7AB948660B}" type="pres">
      <dgm:prSet presAssocID="{C725EB90-7D6D-624F-BB6C-454205D07882}" presName="sibTrans" presStyleLbl="sibTrans2D1" presStyleIdx="2" presStyleCnt="7"/>
      <dgm:spPr/>
    </dgm:pt>
    <dgm:pt modelId="{E15431FA-FA94-E341-9541-E57B1DBDA9AA}" type="pres">
      <dgm:prSet presAssocID="{C725EB90-7D6D-624F-BB6C-454205D07882}" presName="connectorText" presStyleLbl="sibTrans2D1" presStyleIdx="2" presStyleCnt="7"/>
      <dgm:spPr/>
    </dgm:pt>
    <dgm:pt modelId="{D4F55BBC-0AA4-9048-B86F-661F429757BB}" type="pres">
      <dgm:prSet presAssocID="{3D0E4A71-3559-6F41-82EF-4399AAF3F665}" presName="node" presStyleLbl="node1" presStyleIdx="3" presStyleCnt="8">
        <dgm:presLayoutVars>
          <dgm:bulletEnabled val="1"/>
        </dgm:presLayoutVars>
      </dgm:prSet>
      <dgm:spPr/>
    </dgm:pt>
    <dgm:pt modelId="{8101AA47-DDA9-A447-BE9D-4492B028B7B4}" type="pres">
      <dgm:prSet presAssocID="{F46FD193-A56F-674B-A5EF-160928253438}" presName="sibTrans" presStyleLbl="sibTrans2D1" presStyleIdx="3" presStyleCnt="7"/>
      <dgm:spPr/>
    </dgm:pt>
    <dgm:pt modelId="{8E843A19-0EC6-464F-90BE-A670AA2F0661}" type="pres">
      <dgm:prSet presAssocID="{F46FD193-A56F-674B-A5EF-160928253438}" presName="connectorText" presStyleLbl="sibTrans2D1" presStyleIdx="3" presStyleCnt="7"/>
      <dgm:spPr/>
    </dgm:pt>
    <dgm:pt modelId="{428727D4-D257-D543-A8BE-83021F6A69D0}" type="pres">
      <dgm:prSet presAssocID="{438F6A36-A432-B943-B012-9C9B9FA5A885}" presName="node" presStyleLbl="node1" presStyleIdx="4" presStyleCnt="8">
        <dgm:presLayoutVars>
          <dgm:bulletEnabled val="1"/>
        </dgm:presLayoutVars>
      </dgm:prSet>
      <dgm:spPr/>
    </dgm:pt>
    <dgm:pt modelId="{3FB1ABA6-9860-DF42-941A-31CADEF69D4F}" type="pres">
      <dgm:prSet presAssocID="{B949C7BA-55DA-7C4A-9A70-2C84ACBCF86B}" presName="sibTrans" presStyleLbl="sibTrans2D1" presStyleIdx="4" presStyleCnt="7"/>
      <dgm:spPr/>
    </dgm:pt>
    <dgm:pt modelId="{6B4FB42D-6842-C44A-A546-82DBAAA698CA}" type="pres">
      <dgm:prSet presAssocID="{B949C7BA-55DA-7C4A-9A70-2C84ACBCF86B}" presName="connectorText" presStyleLbl="sibTrans2D1" presStyleIdx="4" presStyleCnt="7"/>
      <dgm:spPr/>
    </dgm:pt>
    <dgm:pt modelId="{AE1A5D09-DD17-3A44-A0BD-238AC470C405}" type="pres">
      <dgm:prSet presAssocID="{44798558-176B-6F4B-9FE7-7F7032FE0C9E}" presName="node" presStyleLbl="node1" presStyleIdx="5" presStyleCnt="8">
        <dgm:presLayoutVars>
          <dgm:bulletEnabled val="1"/>
        </dgm:presLayoutVars>
      </dgm:prSet>
      <dgm:spPr/>
    </dgm:pt>
    <dgm:pt modelId="{425D69B2-EFB1-4144-AE49-351BB670BA4D}" type="pres">
      <dgm:prSet presAssocID="{659C5ABF-4A05-C942-BFFC-AC6D006DB5F6}" presName="sibTrans" presStyleLbl="sibTrans2D1" presStyleIdx="5" presStyleCnt="7"/>
      <dgm:spPr/>
    </dgm:pt>
    <dgm:pt modelId="{C2B7D453-F214-3942-B91E-8C69FACCC816}" type="pres">
      <dgm:prSet presAssocID="{659C5ABF-4A05-C942-BFFC-AC6D006DB5F6}" presName="connectorText" presStyleLbl="sibTrans2D1" presStyleIdx="5" presStyleCnt="7"/>
      <dgm:spPr/>
    </dgm:pt>
    <dgm:pt modelId="{020AAF12-9014-4348-9059-E8F4128A7ACB}" type="pres">
      <dgm:prSet presAssocID="{C5F87254-BCF5-3645-A3B0-02A8EB420A59}" presName="node" presStyleLbl="node1" presStyleIdx="6" presStyleCnt="8">
        <dgm:presLayoutVars>
          <dgm:bulletEnabled val="1"/>
        </dgm:presLayoutVars>
      </dgm:prSet>
      <dgm:spPr/>
    </dgm:pt>
    <dgm:pt modelId="{62475D2E-84D4-0041-893B-8BDE63484221}" type="pres">
      <dgm:prSet presAssocID="{9C5F5E2B-CFCA-0D4A-88D8-2A8DA7D87FFD}" presName="sibTrans" presStyleLbl="sibTrans2D1" presStyleIdx="6" presStyleCnt="7"/>
      <dgm:spPr/>
    </dgm:pt>
    <dgm:pt modelId="{5856DC68-E9E2-C34E-9E3E-9AA68A96C612}" type="pres">
      <dgm:prSet presAssocID="{9C5F5E2B-CFCA-0D4A-88D8-2A8DA7D87FFD}" presName="connectorText" presStyleLbl="sibTrans2D1" presStyleIdx="6" presStyleCnt="7"/>
      <dgm:spPr/>
    </dgm:pt>
    <dgm:pt modelId="{BAA65D69-C8FF-AA4F-B256-9971F4FCC9E7}" type="pres">
      <dgm:prSet presAssocID="{2BA1CEAE-EA06-9149-B3F3-28802EF42508}" presName="node" presStyleLbl="node1" presStyleIdx="7" presStyleCnt="8">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73328A21-F94B-A04F-A5F6-F8A84F46EFE2}" srcId="{033269AF-3438-AD40-AE99-E85C4961387D}" destId="{2BA1CEAE-EA06-9149-B3F3-28802EF42508}" srcOrd="7" destOrd="0" parTransId="{F1AEE78A-37A3-1043-80A9-033F0280FFE8}" sibTransId="{07142725-4C39-764E-BE9F-2CDE5F0B011D}"/>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25D1F24A-0DEB-B94A-AAB7-F96C220AB1DA}" type="presOf" srcId="{9C5F5E2B-CFCA-0D4A-88D8-2A8DA7D87FFD}" destId="{5856DC68-E9E2-C34E-9E3E-9AA68A96C612}" srcOrd="1" destOrd="0" presId="urn:microsoft.com/office/officeart/2005/8/layout/process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9AC46E66-2F5E-CA49-A957-44AE3A5ABA2E}" type="presOf" srcId="{2BA1CEAE-EA06-9149-B3F3-28802EF42508}" destId="{BAA65D69-C8FF-AA4F-B256-9971F4FCC9E7}"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F55ED6C3-215F-DB41-933A-BD909D928DCF}" type="presOf" srcId="{9C5F5E2B-CFCA-0D4A-88D8-2A8DA7D87FFD}" destId="{62475D2E-84D4-0041-893B-8BDE63484221}"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 modelId="{FC8D36AB-F7A5-5949-BF1E-97B2DFC9840E}" type="presParOf" srcId="{8C5748C0-5B17-A049-97F2-D3797F152837}" destId="{62475D2E-84D4-0041-893B-8BDE63484221}" srcOrd="13" destOrd="0" presId="urn:microsoft.com/office/officeart/2005/8/layout/process2"/>
    <dgm:cxn modelId="{3E196A87-A21D-A349-9C4E-6988D09DB3DB}" type="presParOf" srcId="{62475D2E-84D4-0041-893B-8BDE63484221}" destId="{5856DC68-E9E2-C34E-9E3E-9AA68A96C612}" srcOrd="0" destOrd="0" presId="urn:microsoft.com/office/officeart/2005/8/layout/process2"/>
    <dgm:cxn modelId="{81E6A182-754C-4642-9731-10C74CEF91EA}" type="presParOf" srcId="{8C5748C0-5B17-A049-97F2-D3797F152837}" destId="{BAA65D69-C8FF-AA4F-B256-9971F4FCC9E7}"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608774" y="1231"/>
          <a:ext cx="1354450" cy="438266"/>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Sample_1.fastq</a:t>
          </a:r>
        </a:p>
        <a:p>
          <a:pPr marL="0" lvl="0" indent="0" algn="ctr" defTabSz="444500">
            <a:lnSpc>
              <a:spcPct val="90000"/>
            </a:lnSpc>
            <a:spcBef>
              <a:spcPct val="0"/>
            </a:spcBef>
            <a:spcAft>
              <a:spcPct val="35000"/>
            </a:spcAft>
            <a:buNone/>
          </a:pPr>
          <a:r>
            <a:rPr lang="en-US" sz="1000" kern="1200" dirty="0"/>
            <a:t>Sample_2.fastq</a:t>
          </a:r>
        </a:p>
      </dsp:txBody>
      <dsp:txXfrm>
        <a:off x="1621610" y="14067"/>
        <a:ext cx="1328778" cy="412594"/>
      </dsp:txXfrm>
    </dsp:sp>
    <dsp:sp modelId="{C9BF42DD-7B11-4E40-9497-E1EABD250674}">
      <dsp:nvSpPr>
        <dsp:cNvPr id="0" name=""/>
        <dsp:cNvSpPr/>
      </dsp:nvSpPr>
      <dsp:spPr>
        <a:xfrm rot="5400000">
          <a:off x="2203825" y="450454"/>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466889"/>
        <a:ext cx="118331" cy="115044"/>
      </dsp:txXfrm>
    </dsp:sp>
    <dsp:sp modelId="{FA156E63-B30A-234D-BA80-F46C365C0D70}">
      <dsp:nvSpPr>
        <dsp:cNvPr id="0" name=""/>
        <dsp:cNvSpPr/>
      </dsp:nvSpPr>
      <dsp:spPr>
        <a:xfrm>
          <a:off x="1608774" y="658630"/>
          <a:ext cx="1354450" cy="438266"/>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Alignment</a:t>
          </a:r>
        </a:p>
      </dsp:txBody>
      <dsp:txXfrm>
        <a:off x="1621610" y="671466"/>
        <a:ext cx="1328778" cy="412594"/>
      </dsp:txXfrm>
    </dsp:sp>
    <dsp:sp modelId="{D863175A-CB6F-F44E-AC77-7A9B2760E9F8}">
      <dsp:nvSpPr>
        <dsp:cNvPr id="0" name=""/>
        <dsp:cNvSpPr/>
      </dsp:nvSpPr>
      <dsp:spPr>
        <a:xfrm rot="5400000">
          <a:off x="2203825" y="1107853"/>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1124288"/>
        <a:ext cx="118331" cy="115044"/>
      </dsp:txXfrm>
    </dsp:sp>
    <dsp:sp modelId="{E1F446B3-B727-EA49-9EF8-8A50A4B3721B}">
      <dsp:nvSpPr>
        <dsp:cNvPr id="0" name=""/>
        <dsp:cNvSpPr/>
      </dsp:nvSpPr>
      <dsp:spPr>
        <a:xfrm>
          <a:off x="1608774" y="1316030"/>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Sample.sam</a:t>
          </a:r>
          <a:endParaRPr lang="en-US" sz="1000" kern="1200" dirty="0"/>
        </a:p>
      </dsp:txBody>
      <dsp:txXfrm>
        <a:off x="1621610" y="1328866"/>
        <a:ext cx="1328778" cy="412594"/>
      </dsp:txXfrm>
    </dsp:sp>
    <dsp:sp modelId="{06ABA543-87B7-1149-AE03-CE7AB948660B}">
      <dsp:nvSpPr>
        <dsp:cNvPr id="0" name=""/>
        <dsp:cNvSpPr/>
      </dsp:nvSpPr>
      <dsp:spPr>
        <a:xfrm rot="5400000">
          <a:off x="2203825" y="1765253"/>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226835" y="1781688"/>
        <a:ext cx="118331" cy="115044"/>
      </dsp:txXfrm>
    </dsp:sp>
    <dsp:sp modelId="{D4F55BBC-0AA4-9048-B86F-661F429757BB}">
      <dsp:nvSpPr>
        <dsp:cNvPr id="0" name=""/>
        <dsp:cNvSpPr/>
      </dsp:nvSpPr>
      <dsp:spPr>
        <a:xfrm>
          <a:off x="1608774" y="1973429"/>
          <a:ext cx="1354450" cy="43826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Convert to bam</a:t>
          </a:r>
        </a:p>
      </dsp:txBody>
      <dsp:txXfrm>
        <a:off x="1621610" y="1986265"/>
        <a:ext cx="1328778" cy="412594"/>
      </dsp:txXfrm>
    </dsp:sp>
    <dsp:sp modelId="{8101AA47-DDA9-A447-BE9D-4492B028B7B4}">
      <dsp:nvSpPr>
        <dsp:cNvPr id="0" name=""/>
        <dsp:cNvSpPr/>
      </dsp:nvSpPr>
      <dsp:spPr>
        <a:xfrm rot="5400000">
          <a:off x="2203825" y="2422653"/>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226835" y="2439088"/>
        <a:ext cx="118331" cy="115044"/>
      </dsp:txXfrm>
    </dsp:sp>
    <dsp:sp modelId="{428727D4-D257-D543-A8BE-83021F6A69D0}">
      <dsp:nvSpPr>
        <dsp:cNvPr id="0" name=""/>
        <dsp:cNvSpPr/>
      </dsp:nvSpPr>
      <dsp:spPr>
        <a:xfrm>
          <a:off x="1608774" y="2630829"/>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Sample.bam</a:t>
          </a:r>
          <a:endParaRPr lang="en-US" sz="1000" kern="1200" dirty="0"/>
        </a:p>
      </dsp:txBody>
      <dsp:txXfrm>
        <a:off x="1621610" y="2643665"/>
        <a:ext cx="1328778" cy="412594"/>
      </dsp:txXfrm>
    </dsp:sp>
    <dsp:sp modelId="{3FB1ABA6-9860-DF42-941A-31CADEF69D4F}">
      <dsp:nvSpPr>
        <dsp:cNvPr id="0" name=""/>
        <dsp:cNvSpPr/>
      </dsp:nvSpPr>
      <dsp:spPr>
        <a:xfrm rot="5400000">
          <a:off x="2203825" y="3080052"/>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226835" y="3096487"/>
        <a:ext cx="118331" cy="115044"/>
      </dsp:txXfrm>
    </dsp:sp>
    <dsp:sp modelId="{AE1A5D09-DD17-3A44-A0BD-238AC470C405}">
      <dsp:nvSpPr>
        <dsp:cNvPr id="0" name=""/>
        <dsp:cNvSpPr/>
      </dsp:nvSpPr>
      <dsp:spPr>
        <a:xfrm>
          <a:off x="1608774" y="3288229"/>
          <a:ext cx="1354450" cy="43826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MarkDuplicates</a:t>
          </a:r>
          <a:endParaRPr lang="en-US" sz="1000" kern="1200" dirty="0"/>
        </a:p>
      </dsp:txBody>
      <dsp:txXfrm>
        <a:off x="1621610" y="3301065"/>
        <a:ext cx="1328778" cy="412594"/>
      </dsp:txXfrm>
    </dsp:sp>
    <dsp:sp modelId="{425D69B2-EFB1-4144-AE49-351BB670BA4D}">
      <dsp:nvSpPr>
        <dsp:cNvPr id="0" name=""/>
        <dsp:cNvSpPr/>
      </dsp:nvSpPr>
      <dsp:spPr>
        <a:xfrm rot="5400000">
          <a:off x="2203825" y="3737452"/>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3753887"/>
        <a:ext cx="118331" cy="115044"/>
      </dsp:txXfrm>
    </dsp:sp>
    <dsp:sp modelId="{020AAF12-9014-4348-9059-E8F4128A7ACB}">
      <dsp:nvSpPr>
        <dsp:cNvPr id="0" name=""/>
        <dsp:cNvSpPr/>
      </dsp:nvSpPr>
      <dsp:spPr>
        <a:xfrm>
          <a:off x="1608774" y="3945628"/>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Sample.dedup.bam</a:t>
          </a:r>
          <a:endParaRPr lang="en-US" sz="1000" kern="1200" dirty="0"/>
        </a:p>
      </dsp:txBody>
      <dsp:txXfrm>
        <a:off x="1621610" y="3958464"/>
        <a:ext cx="1328778" cy="412594"/>
      </dsp:txXfrm>
    </dsp:sp>
    <dsp:sp modelId="{62475D2E-84D4-0041-893B-8BDE63484221}">
      <dsp:nvSpPr>
        <dsp:cNvPr id="0" name=""/>
        <dsp:cNvSpPr/>
      </dsp:nvSpPr>
      <dsp:spPr>
        <a:xfrm rot="5400000">
          <a:off x="2203825" y="4394851"/>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4411286"/>
        <a:ext cx="118331" cy="115044"/>
      </dsp:txXfrm>
    </dsp:sp>
    <dsp:sp modelId="{BAA65D69-C8FF-AA4F-B256-9971F4FCC9E7}">
      <dsp:nvSpPr>
        <dsp:cNvPr id="0" name=""/>
        <dsp:cNvSpPr/>
      </dsp:nvSpPr>
      <dsp:spPr>
        <a:xfrm>
          <a:off x="1608774" y="4603028"/>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t>
          </a:r>
        </a:p>
      </dsp:txBody>
      <dsp:txXfrm>
        <a:off x="1621610" y="4615864"/>
        <a:ext cx="1328778" cy="4125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1/28/20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123772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1613329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understand</a:t>
            </a:r>
            <a:r>
              <a:rPr lang="en-US" baseline="0" dirty="0"/>
              <a:t> the input data and some of the necessary concepts I will talk about a typical best practice bioinformatics workflow for NGS data.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124960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commonly</a:t>
            </a:r>
            <a:r>
              <a:rPr lang="en-US" baseline="0" dirty="0"/>
              <a:t> used tool for quality control is </a:t>
            </a:r>
            <a:r>
              <a:rPr lang="en-US" baseline="0" dirty="0" err="1"/>
              <a:t>FastQC</a:t>
            </a:r>
            <a:r>
              <a:rPr lang="en-US" baseline="0" dirty="0"/>
              <a:t> which you can load using </a:t>
            </a:r>
            <a:r>
              <a:rPr lang="en-US" baseline="0" dirty="0" err="1"/>
              <a:t>Uppmaxs</a:t>
            </a:r>
            <a:r>
              <a:rPr lang="en-US" baseline="0" dirty="0"/>
              <a:t> module load system as shown here. If you have multiple samples a good tool developed out of NGI </a:t>
            </a:r>
            <a:r>
              <a:rPr lang="en-US" baseline="0" dirty="0" err="1"/>
              <a:t>stockholm</a:t>
            </a:r>
            <a:r>
              <a:rPr lang="en-US" baseline="0" dirty="0"/>
              <a:t> is </a:t>
            </a:r>
            <a:r>
              <a:rPr lang="en-US" baseline="0" dirty="0" err="1"/>
              <a:t>MultiQC</a:t>
            </a:r>
            <a:r>
              <a:rPr lang="en-US" baseline="0" dirty="0"/>
              <a:t> which concatenates and visualizes the qualities of multiple samples. </a:t>
            </a:r>
          </a:p>
          <a:p>
            <a:endParaRPr lang="en-US" baseline="0" dirty="0"/>
          </a:p>
          <a:p>
            <a:r>
              <a:rPr lang="en-US" baseline="0" dirty="0"/>
              <a:t>But first, lets just talk </a:t>
            </a:r>
            <a:r>
              <a:rPr lang="en-US" baseline="0" dirty="0" err="1"/>
              <a:t>abit</a:t>
            </a:r>
            <a:r>
              <a:rPr lang="en-US" baseline="0" dirty="0"/>
              <a:t> about some of the usual suspects when quality controlling the data.</a:t>
            </a:r>
          </a:p>
          <a:p>
            <a:endParaRPr lang="en-US" baseline="0" dirty="0"/>
          </a:p>
          <a:p>
            <a:r>
              <a:rPr lang="en-US" baseline="0" dirty="0"/>
              <a:t>(The qualities should have been discussed earlier during Martins lectures)</a:t>
            </a:r>
          </a:p>
          <a:p>
            <a:endParaRPr lang="en-US" baseline="0" dirty="0"/>
          </a:p>
          <a:p>
            <a:r>
              <a:rPr lang="en-US" baseline="0" dirty="0"/>
              <a:t>Here we see two examples of the individual base qualities across the read length. A usual cutoff for quality score is around 20, today with improving techniques you will find people set it even higher, at around 30. It is a balancing act of how much data you can afford to throw away based on quality and how low quality you dare keep since it may give errors later on.</a:t>
            </a:r>
          </a:p>
          <a:p>
            <a:endParaRPr lang="en-US" baseline="0" dirty="0"/>
          </a:p>
          <a:p>
            <a:r>
              <a:rPr lang="en-US" baseline="0" dirty="0"/>
              <a:t>Q20 means about 99% chance that the base in that position is correct. </a:t>
            </a:r>
          </a:p>
          <a:p>
            <a:r>
              <a:rPr lang="mr-IN" dirty="0"/>
              <a:t>Q=-10</a:t>
            </a:r>
            <a:r>
              <a:rPr lang="sv-SE" dirty="0"/>
              <a:t>*log10(P)</a:t>
            </a:r>
          </a:p>
          <a:p>
            <a:r>
              <a:rPr lang="sv-SE" dirty="0"/>
              <a:t>P=</a:t>
            </a:r>
            <a:r>
              <a:rPr lang="sv-SE" dirty="0" err="1"/>
              <a:t>Base</a:t>
            </a:r>
            <a:r>
              <a:rPr lang="sv-SE" dirty="0"/>
              <a:t> call </a:t>
            </a:r>
            <a:r>
              <a:rPr lang="sv-SE" dirty="0" err="1"/>
              <a:t>accuracy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41931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adapters used for sequencing should be removed before aligning for greater alignment efficiency, since the reference sequence </a:t>
            </a:r>
            <a:r>
              <a:rPr lang="en-US" baseline="0" dirty="0" err="1"/>
              <a:t>doesn</a:t>
            </a:r>
            <a:r>
              <a:rPr lang="uk-UA" baseline="0" dirty="0"/>
              <a:t>’</a:t>
            </a:r>
            <a:r>
              <a:rPr lang="en-US" baseline="0" dirty="0"/>
              <a:t>t have adapter sequences all over the place =).</a:t>
            </a:r>
          </a:p>
          <a:p>
            <a:endParaRPr lang="en-US" baseline="0" dirty="0"/>
          </a:p>
          <a:p>
            <a:r>
              <a:rPr lang="en-US" baseline="0" dirty="0"/>
              <a:t>To the left we see once again the position on the read with the red line showing that we have </a:t>
            </a:r>
            <a:r>
              <a:rPr lang="en-US" baseline="0" dirty="0" err="1"/>
              <a:t>illumina</a:t>
            </a:r>
            <a:r>
              <a:rPr lang="en-US" baseline="0" dirty="0"/>
              <a:t> universal adapter present to a certain percentage. To the right we see trimmed reads where no adapters are detected.</a:t>
            </a:r>
          </a:p>
          <a:p>
            <a:endParaRPr lang="en-US" baseline="0" dirty="0"/>
          </a:p>
          <a:p>
            <a:r>
              <a:rPr lang="en-US" baseline="0" dirty="0"/>
              <a:t>There are other quality metrics specific to different kinds of data such as GC biases and sequence content so be sure to read up on quality controlling your specific dataset. There are usually some quality metrics delivered by the sequencing facility as well.</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795477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710827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873492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795198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1577362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873863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interlude;</a:t>
            </a:r>
            <a:r>
              <a:rPr lang="en-US" baseline="0" dirty="0"/>
              <a:t> </a:t>
            </a:r>
            <a:r>
              <a:rPr lang="en-US" dirty="0"/>
              <a:t>Remember</a:t>
            </a:r>
            <a:r>
              <a:rPr lang="en-US" baseline="0" dirty="0"/>
              <a:t> how I spoke earlier about paired end data? Now that you know what alignment is I can explain that one of t</a:t>
            </a:r>
            <a:r>
              <a:rPr lang="en-US" dirty="0"/>
              <a:t>he strengths of paired end data is that since the distance between the paired reads is known we</a:t>
            </a:r>
            <a:r>
              <a:rPr lang="en-US" baseline="0" dirty="0"/>
              <a:t> can</a:t>
            </a:r>
            <a:r>
              <a:rPr lang="en-US" dirty="0"/>
              <a:t> infer</a:t>
            </a:r>
            <a:r>
              <a:rPr lang="en-US" baseline="0" dirty="0"/>
              <a:t> the position of the other read in repeat regions. After all once one read has mapped we know the approximate position of its pair.</a:t>
            </a:r>
          </a:p>
          <a:p>
            <a:endParaRPr lang="en-US" baseline="0" dirty="0"/>
          </a:p>
          <a:p>
            <a:r>
              <a:rPr lang="en-US" baseline="0" dirty="0"/>
              <a:t>Here is an illustration of this where we have two repeat regions and the blue read could easily map to either one but we know which one it maps to because of the position of its orange pair.</a:t>
            </a:r>
          </a:p>
          <a:p>
            <a:endParaRPr lang="en-US" baseline="0" dirty="0"/>
          </a:p>
          <a:p>
            <a:r>
              <a:rPr lang="en-US" baseline="0" dirty="0"/>
              <a:t>This property is also helpful for finding SVs.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871279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269655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2384275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337009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301996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100691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concept we need to understand is what the reference genome is. It is a</a:t>
            </a:r>
            <a:r>
              <a:rPr lang="en-US" dirty="0"/>
              <a:t> haploid nucleic acid</a:t>
            </a:r>
            <a:r>
              <a:rPr lang="en-US" baseline="0" dirty="0"/>
              <a:t> sequence which represents a species. </a:t>
            </a:r>
          </a:p>
          <a:p>
            <a:endParaRPr lang="en-US" baseline="0" dirty="0"/>
          </a:p>
          <a:p>
            <a:r>
              <a:rPr lang="en-US" baseline="0" dirty="0"/>
              <a:t>HG19 was release in 2009 and is based on thirteen anonymous volunteers from Buffalo, NY.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48559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4009122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a:t>
            </a:r>
            <a:r>
              <a:rPr lang="en-US" baseline="0" dirty="0"/>
              <a:t>revisit our simplest form of what a variant was from the start of the lecture. There we saw the variant as a base position where the sample does not match the reference. Now lets make it more real by adding some more reads which have aligned to this position.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662733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a:t>
            </a:r>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1188344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582127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574329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2079261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very top</a:t>
            </a:r>
            <a:r>
              <a:rPr lang="en-US" baseline="0" dirty="0"/>
              <a:t> we see the </a:t>
            </a:r>
            <a:r>
              <a:rPr lang="en-US" baseline="0" dirty="0" err="1"/>
              <a:t>fileformat</a:t>
            </a:r>
            <a:r>
              <a:rPr lang="en-US" baseline="0" dirty="0"/>
              <a:t>, in this case VCFv4.0, I think the newest one is 4.2, the date the file was created, the program used to generate the </a:t>
            </a:r>
            <a:r>
              <a:rPr lang="en-US" baseline="0" dirty="0" err="1"/>
              <a:t>vcf</a:t>
            </a:r>
            <a:r>
              <a:rPr lang="en-US" baseline="0" dirty="0"/>
              <a:t> and the reference genome used. However this information can vary depending on where the program came from.</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1811878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are the INFO</a:t>
            </a:r>
            <a:r>
              <a:rPr lang="en-US" baseline="0" dirty="0"/>
              <a:t> fields which describe the information contained in the INFO column for each variant. For example the Total depth, which is the coverage, the allele frequency and whether or not it is in some population genetics database such as </a:t>
            </a:r>
            <a:r>
              <a:rPr lang="en-US" baseline="0" dirty="0" err="1"/>
              <a:t>dbSNP</a:t>
            </a:r>
            <a:r>
              <a:rPr lang="en-US" baseline="0" dirty="0"/>
              <a:t>,  is reported.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1206657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a descriptor of which FILTERS</a:t>
            </a:r>
            <a:r>
              <a:rPr lang="en-US" baseline="0" dirty="0"/>
              <a:t> have been applied to each variant, if PASS they have passed all the filters otherwise it will usually describe which FILTER it failed or just say FAILED and describe why in the FORMAT column.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254765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are</a:t>
            </a:r>
            <a:r>
              <a:rPr lang="en-US" baseline="0" dirty="0"/>
              <a:t> some descriptors of the FORMAT column, which is a map of how to read the information given from the sample or samples directly following it. In this case we see that the genotype is given first, then genotype quality, read depth and finally haplotype quality. Looking at the samples information they follow the same order. I will look more closely at this in a second.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2113986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concept we need to understand is what the reference genome is. It is a</a:t>
            </a:r>
            <a:r>
              <a:rPr lang="en-US" dirty="0"/>
              <a:t> haploid nucleic acid</a:t>
            </a:r>
            <a:r>
              <a:rPr lang="en-US" baseline="0" dirty="0"/>
              <a:t> sequence which represents a species. </a:t>
            </a:r>
          </a:p>
          <a:p>
            <a:endParaRPr lang="en-US" baseline="0" dirty="0"/>
          </a:p>
          <a:p>
            <a:r>
              <a:rPr lang="en-US" baseline="0" dirty="0"/>
              <a:t>HG19 was release in 2009 and is based on thirteen anonymous volunteers from Buffalo, NY. </a:t>
            </a:r>
          </a:p>
          <a:p>
            <a:endParaRPr lang="en-US" baseline="0" dirty="0"/>
          </a:p>
          <a:p>
            <a:r>
              <a:rPr lang="en-US" baseline="0" dirty="0"/>
              <a:t>Roughly; the newer the version of the reference genome the fewer the gaps. Compare the first version of the human genome which had 150k gaps and hg19 which had 250. The latest human reference genome, HG38, was release 24</a:t>
            </a:r>
            <a:r>
              <a:rPr lang="en-US" baseline="30000" dirty="0"/>
              <a:t>th</a:t>
            </a:r>
            <a:r>
              <a:rPr lang="en-US" baseline="0" dirty="0"/>
              <a:t> of December 2013. </a:t>
            </a:r>
            <a:br>
              <a:rPr lang="en-US" baseline="0" dirty="0"/>
            </a:br>
            <a:br>
              <a:rPr lang="en-US" baseline="0" dirty="0"/>
            </a:br>
            <a:r>
              <a:rPr lang="en-US" baseline="0" dirty="0"/>
              <a:t>So what it all boils down to is that this is a genetic map of a species.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83828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you can see we have three lines meaning three variants. Because of the limitations of </a:t>
            </a:r>
            <a:r>
              <a:rPr lang="en-US" baseline="0" dirty="0" err="1"/>
              <a:t>powerpoint</a:t>
            </a:r>
            <a:r>
              <a:rPr lang="en-US" baseline="0" dirty="0"/>
              <a:t> and the human eye we will look at half the information at a time. I have marked the first half that we will look at in the next slide in red here.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9363687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few columns</a:t>
            </a:r>
            <a:r>
              <a:rPr lang="en-US" baseline="0" dirty="0"/>
              <a:t> of a VCF file are always the same, we have the </a:t>
            </a:r>
            <a:r>
              <a:rPr lang="en-US" baseline="0" dirty="0" err="1"/>
              <a:t>CHROMosome</a:t>
            </a:r>
            <a:r>
              <a:rPr lang="en-US" baseline="0" dirty="0"/>
              <a:t> column saying which chromosome the variant is located on, in this case chromosome 20. </a:t>
            </a:r>
          </a:p>
          <a:p>
            <a:r>
              <a:rPr lang="en-US" baseline="0" dirty="0"/>
              <a:t>This is followed by the base </a:t>
            </a:r>
            <a:r>
              <a:rPr lang="en-US" baseline="0" dirty="0" err="1"/>
              <a:t>POSition</a:t>
            </a:r>
            <a:r>
              <a:rPr lang="en-US" baseline="0" dirty="0"/>
              <a:t> of the variant on the </a:t>
            </a:r>
            <a:r>
              <a:rPr lang="en-US" baseline="0" dirty="0" err="1"/>
              <a:t>chromsome</a:t>
            </a:r>
            <a:r>
              <a:rPr lang="en-US" baseline="0" dirty="0"/>
              <a:t>, then the ID which can show different databases that the variant is also found in. In this case </a:t>
            </a:r>
            <a:r>
              <a:rPr lang="en-US" baseline="0" dirty="0" err="1"/>
              <a:t>dbSNP</a:t>
            </a:r>
            <a:r>
              <a:rPr lang="en-US" baseline="0" dirty="0"/>
              <a:t> information is included and we see that two of the variants have </a:t>
            </a:r>
            <a:r>
              <a:rPr lang="en-US" baseline="0" dirty="0" err="1"/>
              <a:t>dbsnp</a:t>
            </a:r>
            <a:r>
              <a:rPr lang="en-US" baseline="0" dirty="0"/>
              <a:t> membership and their </a:t>
            </a:r>
            <a:r>
              <a:rPr lang="en-US" baseline="0" dirty="0" err="1"/>
              <a:t>rs</a:t>
            </a:r>
            <a:r>
              <a:rPr lang="en-US" baseline="0" dirty="0"/>
              <a:t> identifiers are given. </a:t>
            </a:r>
          </a:p>
          <a:p>
            <a:r>
              <a:rPr lang="en-US" baseline="0" dirty="0"/>
              <a:t>After this we have the allele of the </a:t>
            </a:r>
            <a:r>
              <a:rPr lang="en-US" baseline="0" dirty="0" err="1"/>
              <a:t>REFerence</a:t>
            </a:r>
            <a:r>
              <a:rPr lang="en-US" baseline="0" dirty="0"/>
              <a:t> genome, the </a:t>
            </a:r>
            <a:r>
              <a:rPr lang="en-US" baseline="0" dirty="0" err="1"/>
              <a:t>ALTernative</a:t>
            </a:r>
            <a:r>
              <a:rPr lang="en-US" baseline="0" dirty="0"/>
              <a:t> allele found in our sample, the quality for the variant here is similar to the base qualities in that it is </a:t>
            </a:r>
            <a:r>
              <a:rPr lang="en-US" baseline="0" dirty="0" err="1"/>
              <a:t>phred</a:t>
            </a:r>
            <a:r>
              <a:rPr lang="en-US" baseline="0" dirty="0"/>
              <a:t> scaled so a </a:t>
            </a:r>
            <a:r>
              <a:rPr lang="en-US" baseline="0" dirty="0" err="1"/>
              <a:t>qual</a:t>
            </a:r>
            <a:r>
              <a:rPr lang="en-US" baseline="0" dirty="0"/>
              <a:t> of 20 for example means a 99% chance that the variant is called correctly. </a:t>
            </a:r>
          </a:p>
          <a:p>
            <a:r>
              <a:rPr lang="en-US" baseline="0" dirty="0"/>
              <a:t>The FILTER column shows whether the variants passed the FILTERS set upon it, in this case the quality could not be below 10 and more than 50% of the samples had to have the variant. We can see that the second variant failed the quality test.</a:t>
            </a:r>
          </a:p>
          <a:p>
            <a:r>
              <a:rPr lang="en-US" baseline="0" dirty="0"/>
              <a:t>Finally we have the INFO field which is variable but in this case gives Number of samples with data etc. Since we have multiple samples in this </a:t>
            </a:r>
            <a:r>
              <a:rPr lang="en-US" baseline="0" dirty="0" err="1"/>
              <a:t>vcf</a:t>
            </a:r>
            <a:r>
              <a:rPr lang="en-US" baseline="0" dirty="0"/>
              <a:t> file the info field is a collection of them, so for example DP=14 means that for our three samples the sum total of their depths is 14.</a:t>
            </a:r>
            <a:endParaRPr lang="en-US" dirty="0"/>
          </a:p>
          <a:p>
            <a:endParaRPr lang="en-US" dirty="0"/>
          </a:p>
          <a:p>
            <a:r>
              <a:rPr lang="en-US" dirty="0"/>
              <a:t>This example shows (in order): a  simple SNP, a possible SNP that has been filtered out because its quality is below 10, a site at which two alternate alleles are called, with one of them (T) being ancestral.</a:t>
            </a:r>
          </a:p>
          <a:p>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1395725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a:t>
            </a:r>
            <a:r>
              <a:rPr lang="en-US" baseline="0" dirty="0"/>
              <a:t> look at the latter half.</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870397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have the format column and as I mentioned earlier it is a map on how to read the per sample information. The genotype is first and we see the genotype information for each sample, then the genotype quality etc.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400898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291702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247076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3973503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QUAL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tells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you</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how</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confident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we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there</a:t>
            </a:r>
            <a:r>
              <a:rPr lang="sv-SE" sz="1200" b="0" i="0" u="none" strike="noStrike" kern="1200" dirty="0">
                <a:solidFill>
                  <a:schemeClr val="tx1"/>
                </a:solidFill>
                <a:effectLst/>
                <a:latin typeface="+mn-lt"/>
                <a:ea typeface="+mn-ea"/>
                <a:cs typeface="+mn-cs"/>
              </a:rPr>
              <a:t> is </a:t>
            </a:r>
            <a:r>
              <a:rPr lang="sv-SE" sz="1200" b="1" i="0" u="none" strike="noStrike" kern="1200" dirty="0" err="1">
                <a:solidFill>
                  <a:schemeClr val="tx1"/>
                </a:solidFill>
                <a:effectLst/>
                <a:latin typeface="+mn-lt"/>
                <a:ea typeface="+mn-ea"/>
                <a:cs typeface="+mn-cs"/>
              </a:rPr>
              <a:t>some</a:t>
            </a:r>
            <a:r>
              <a:rPr lang="sv-SE" sz="1200" b="1" i="0" u="none" strike="noStrike" kern="1200" dirty="0">
                <a:solidFill>
                  <a:schemeClr val="tx1"/>
                </a:solidFill>
                <a:effectLst/>
                <a:latin typeface="+mn-lt"/>
                <a:ea typeface="+mn-ea"/>
                <a:cs typeface="+mn-cs"/>
              </a:rPr>
              <a:t> kind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variation</a:t>
            </a:r>
            <a:r>
              <a:rPr lang="sv-SE" sz="1200" b="0" i="0" u="none" strike="noStrike" kern="1200" dirty="0">
                <a:solidFill>
                  <a:schemeClr val="tx1"/>
                </a:solidFill>
                <a:effectLst/>
                <a:latin typeface="+mn-lt"/>
                <a:ea typeface="+mn-ea"/>
                <a:cs typeface="+mn-cs"/>
              </a:rPr>
              <a:t> at a given site. The variation </a:t>
            </a:r>
            <a:r>
              <a:rPr lang="sv-SE" sz="1200" b="0" i="0" u="none" strike="noStrike" kern="1200" dirty="0" err="1">
                <a:solidFill>
                  <a:schemeClr val="tx1"/>
                </a:solidFill>
                <a:effectLst/>
                <a:latin typeface="+mn-lt"/>
                <a:ea typeface="+mn-ea"/>
                <a:cs typeface="+mn-cs"/>
              </a:rPr>
              <a:t>may</a:t>
            </a:r>
            <a:r>
              <a:rPr lang="sv-SE" sz="1200" b="0" i="0" u="none" strike="noStrike" kern="1200" dirty="0">
                <a:solidFill>
                  <a:schemeClr val="tx1"/>
                </a:solidFill>
                <a:effectLst/>
                <a:latin typeface="+mn-lt"/>
                <a:ea typeface="+mn-ea"/>
                <a:cs typeface="+mn-cs"/>
              </a:rPr>
              <a:t> be present in </a:t>
            </a:r>
            <a:r>
              <a:rPr lang="sv-SE" sz="1200" b="0" i="0" u="none" strike="noStrike" kern="1200" dirty="0" err="1">
                <a:solidFill>
                  <a:schemeClr val="tx1"/>
                </a:solidFill>
                <a:effectLst/>
                <a:latin typeface="+mn-lt"/>
                <a:ea typeface="+mn-ea"/>
                <a:cs typeface="+mn-cs"/>
              </a:rPr>
              <a:t>one</a:t>
            </a:r>
            <a:r>
              <a:rPr lang="sv-SE" sz="1200" b="0" i="0" u="none" strike="noStrike" kern="1200" dirty="0">
                <a:solidFill>
                  <a:schemeClr val="tx1"/>
                </a:solidFill>
                <a:effectLst/>
                <a:latin typeface="+mn-lt"/>
                <a:ea typeface="+mn-ea"/>
                <a:cs typeface="+mn-cs"/>
              </a:rPr>
              <a:t> or </a:t>
            </a:r>
            <a:r>
              <a:rPr lang="sv-SE" sz="1200" b="0" i="0" u="none" strike="noStrike" kern="1200" dirty="0" err="1">
                <a:solidFill>
                  <a:schemeClr val="tx1"/>
                </a:solidFill>
                <a:effectLst/>
                <a:latin typeface="+mn-lt"/>
                <a:ea typeface="+mn-ea"/>
                <a:cs typeface="+mn-cs"/>
              </a:rPr>
              <a:t>more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a:t>
            </a:r>
          </a:p>
          <a:p>
            <a:endParaRPr lang="sv-SE" sz="1200" b="0" i="0" u="none" strike="noStrike" kern="1200" dirty="0">
              <a:solidFill>
                <a:schemeClr val="tx1"/>
              </a:solidFill>
              <a:effectLst/>
              <a:latin typeface="+mn-lt"/>
              <a:ea typeface="+mn-ea"/>
              <a:cs typeface="+mn-cs"/>
            </a:endParaRPr>
          </a:p>
          <a:p>
            <a:r>
              <a:rPr lang="sv-SE" sz="1200" b="0" i="0" u="none" strike="noStrike" kern="1200" dirty="0">
                <a:solidFill>
                  <a:schemeClr val="tx1"/>
                </a:solidFill>
                <a:effectLst/>
                <a:latin typeface="+mn-lt"/>
                <a:ea typeface="+mn-ea"/>
                <a:cs typeface="+mn-cs"/>
              </a:rPr>
              <a:t>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is the QUAL score </a:t>
            </a:r>
            <a:r>
              <a:rPr lang="sv-SE" sz="1200" b="0" i="0" u="none" strike="noStrike" kern="1200" dirty="0" err="1">
                <a:solidFill>
                  <a:schemeClr val="tx1"/>
                </a:solidFill>
                <a:effectLst/>
                <a:latin typeface="+mn-lt"/>
                <a:ea typeface="+mn-ea"/>
                <a:cs typeface="+mn-cs"/>
              </a:rPr>
              <a:t>normalized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(AD) for a variant. For a </a:t>
            </a:r>
            <a:r>
              <a:rPr lang="sv-SE" sz="1200" b="0" i="0" u="none" strike="noStrike" kern="1200" dirty="0" err="1">
                <a:solidFill>
                  <a:schemeClr val="tx1"/>
                </a:solidFill>
                <a:effectLst/>
                <a:latin typeface="+mn-lt"/>
                <a:ea typeface="+mn-ea"/>
                <a:cs typeface="+mn-cs"/>
              </a:rPr>
              <a:t>single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HaplotypeCaller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taking</a:t>
            </a:r>
            <a:r>
              <a:rPr lang="sv-SE" sz="1200" b="0" i="0" u="none" strike="noStrike" kern="1200" dirty="0">
                <a:solidFill>
                  <a:schemeClr val="tx1"/>
                </a:solidFill>
                <a:effectLst/>
                <a:latin typeface="+mn-lt"/>
                <a:ea typeface="+mn-ea"/>
                <a:cs typeface="+mn-cs"/>
              </a:rPr>
              <a:t> QUAL/AD. </a:t>
            </a:r>
          </a:p>
          <a:p>
            <a:r>
              <a:rPr lang="sv-SE" sz="1200" b="0" i="0" u="none" strike="noStrike" kern="1200" dirty="0">
                <a:solidFill>
                  <a:schemeClr val="tx1"/>
                </a:solidFill>
                <a:effectLst/>
                <a:latin typeface="+mn-lt"/>
                <a:ea typeface="+mn-ea"/>
                <a:cs typeface="+mn-cs"/>
              </a:rPr>
              <a:t>In </a:t>
            </a:r>
            <a:r>
              <a:rPr lang="sv-SE" sz="1200" b="0" i="0" u="none" strike="noStrike" kern="1200" dirty="0" err="1">
                <a:solidFill>
                  <a:schemeClr val="tx1"/>
                </a:solidFill>
                <a:effectLst/>
                <a:latin typeface="+mn-lt"/>
                <a:ea typeface="+mn-ea"/>
                <a:cs typeface="+mn-cs"/>
              </a:rPr>
              <a:t>case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multisample </a:t>
            </a:r>
            <a:r>
              <a:rPr lang="sv-SE" sz="1200" b="0" i="0" u="none" strike="noStrike" kern="1200" dirty="0" err="1">
                <a:solidFill>
                  <a:schemeClr val="tx1"/>
                </a:solidFill>
                <a:effectLst/>
                <a:latin typeface="+mn-lt"/>
                <a:ea typeface="+mn-ea"/>
                <a:cs typeface="+mn-cs"/>
              </a:rPr>
              <a:t>vcf</a:t>
            </a:r>
            <a:r>
              <a:rPr lang="sv-SE" sz="1200" b="0" i="0" u="none" strike="noStrike" kern="1200" dirty="0">
                <a:solidFill>
                  <a:schemeClr val="tx1"/>
                </a:solidFill>
                <a:effectLst/>
                <a:latin typeface="+mn-lt"/>
                <a:ea typeface="+mn-ea"/>
                <a:cs typeface="+mn-cs"/>
              </a:rPr>
              <a:t>, QD is </a:t>
            </a:r>
            <a:r>
              <a:rPr lang="sv-SE" sz="1200" b="0" i="0" u="none" strike="noStrike" kern="1200" dirty="0" err="1">
                <a:solidFill>
                  <a:schemeClr val="tx1"/>
                </a:solidFill>
                <a:effectLst/>
                <a:latin typeface="+mn-lt"/>
                <a:ea typeface="+mn-ea"/>
                <a:cs typeface="+mn-cs"/>
              </a:rPr>
              <a:t>calculated</a:t>
            </a:r>
            <a:r>
              <a:rPr lang="sv-SE" sz="1200" b="0" i="0" u="none" strike="noStrike" kern="1200" dirty="0">
                <a:solidFill>
                  <a:schemeClr val="tx1"/>
                </a:solidFill>
                <a:effectLst/>
                <a:latin typeface="+mn-lt"/>
                <a:ea typeface="+mn-ea"/>
                <a:cs typeface="+mn-cs"/>
              </a:rPr>
              <a:t> by QUAL/(</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non </a:t>
            </a:r>
            <a:r>
              <a:rPr lang="sv-SE" sz="1200" b="0" i="0" u="none" strike="noStrike" kern="1200" dirty="0" err="1">
                <a:solidFill>
                  <a:schemeClr val="tx1"/>
                </a:solidFill>
                <a:effectLst/>
                <a:latin typeface="+mn-lt"/>
                <a:ea typeface="+mn-ea"/>
                <a:cs typeface="+mn-cs"/>
              </a:rPr>
              <a:t>hom</a:t>
            </a:r>
            <a:r>
              <a:rPr lang="sv-SE" sz="1200" b="0" i="0" u="none" strike="noStrike" kern="1200" dirty="0">
                <a:solidFill>
                  <a:schemeClr val="tx1"/>
                </a:solidFill>
                <a:effectLst/>
                <a:latin typeface="+mn-lt"/>
                <a:ea typeface="+mn-ea"/>
                <a:cs typeface="+mn-cs"/>
              </a:rPr>
              <a:t>-ref DP) i.e.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not </a:t>
            </a:r>
            <a:r>
              <a:rPr lang="sv-SE" sz="1200" b="0" i="0" u="none" strike="noStrike" kern="1200" dirty="0" err="1">
                <a:solidFill>
                  <a:schemeClr val="tx1"/>
                </a:solidFill>
                <a:effectLst/>
                <a:latin typeface="+mn-lt"/>
                <a:ea typeface="+mn-ea"/>
                <a:cs typeface="+mn-cs"/>
              </a:rPr>
              <a:t>homozygous</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 </a:t>
            </a:r>
            <a:r>
              <a:rPr lang="sv-SE" sz="1200" b="0" i="0" u="none" strike="noStrike" kern="1200" dirty="0" err="1">
                <a:solidFill>
                  <a:schemeClr val="tx1"/>
                </a:solidFill>
                <a:effectLst/>
                <a:latin typeface="+mn-lt"/>
                <a:ea typeface="+mn-ea"/>
                <a:cs typeface="+mn-cs"/>
              </a:rPr>
              <a:t>Root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mean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square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across</a:t>
            </a:r>
            <a:r>
              <a:rPr lang="sv-SE" sz="1200" b="0" i="0" u="none" strike="noStrike" kern="1200" dirty="0">
                <a:solidFill>
                  <a:schemeClr val="tx1"/>
                </a:solidFill>
                <a:effectLst/>
                <a:latin typeface="+mn-lt"/>
                <a:ea typeface="+mn-ea"/>
                <a:cs typeface="+mn-cs"/>
              </a:rPr>
              <a:t> al l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value</a:t>
            </a:r>
            <a:r>
              <a:rPr lang="sv-SE" sz="1200" b="0" i="0" u="none" strike="noStrike" kern="1200" dirty="0">
                <a:solidFill>
                  <a:schemeClr val="tx1"/>
                </a:solidFill>
                <a:effectLst/>
                <a:latin typeface="+mn-lt"/>
                <a:ea typeface="+mn-ea"/>
                <a:cs typeface="+mn-cs"/>
              </a:rPr>
              <a:t> output for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annotation is the u-</a:t>
            </a:r>
            <a:r>
              <a:rPr lang="sv-SE" sz="1200" b="0" i="0" u="none" strike="noStrike" kern="1200" dirty="0" err="1">
                <a:solidFill>
                  <a:schemeClr val="tx1"/>
                </a:solidFill>
                <a:effectLst/>
                <a:latin typeface="+mn-lt"/>
                <a:ea typeface="+mn-ea"/>
                <a:cs typeface="+mn-cs"/>
              </a:rPr>
              <a:t>based</a:t>
            </a:r>
            <a:r>
              <a:rPr lang="sv-SE" sz="1200" b="0" i="0" u="none" strike="noStrike" kern="1200" dirty="0">
                <a:solidFill>
                  <a:schemeClr val="tx1"/>
                </a:solidFill>
                <a:effectLst/>
                <a:latin typeface="+mn-lt"/>
                <a:ea typeface="+mn-ea"/>
                <a:cs typeface="+mn-cs"/>
              </a:rPr>
              <a:t> z-approximation from the Mann-Whitney-</a:t>
            </a:r>
            <a:r>
              <a:rPr lang="sv-SE" sz="1200" b="0" i="0" u="none" strike="noStrike" kern="1200" dirty="0" err="1">
                <a:solidFill>
                  <a:schemeClr val="tx1"/>
                </a:solidFill>
                <a:effectLst/>
                <a:latin typeface="+mn-lt"/>
                <a:ea typeface="+mn-ea"/>
                <a:cs typeface="+mn-cs"/>
              </a:rPr>
              <a:t>Wilcoxon</a:t>
            </a:r>
            <a:r>
              <a:rPr lang="sv-SE" sz="1200" b="0" i="0" u="none" strike="noStrike" kern="1200" dirty="0">
                <a:solidFill>
                  <a:schemeClr val="tx1"/>
                </a:solidFill>
                <a:effectLst/>
                <a:latin typeface="+mn-lt"/>
                <a:ea typeface="+mn-ea"/>
                <a:cs typeface="+mn-cs"/>
              </a:rPr>
              <a:t> Rank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Test for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qualities</a:t>
            </a:r>
            <a:r>
              <a:rPr lang="sv-SE" sz="1200" b="0" i="0" u="none" strike="noStrike" kern="1200" dirty="0">
                <a:solidFill>
                  <a:schemeClr val="tx1"/>
                </a:solidFill>
                <a:effectLst/>
                <a:latin typeface="+mn-lt"/>
                <a:ea typeface="+mn-ea"/>
                <a:cs typeface="+mn-cs"/>
              </a:rPr>
              <a:t>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REF vs.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ALT).</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1704520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42018968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By comparing with existing annotation for the reference genome it is possible to add</a:t>
            </a:r>
            <a:r>
              <a:rPr lang="en-US" baseline="0" dirty="0"/>
              <a:t> information about your variants and their effect.</a:t>
            </a:r>
          </a:p>
          <a:p>
            <a:endParaRPr lang="en-US" baseline="0" dirty="0"/>
          </a:p>
          <a:p>
            <a:r>
              <a:rPr lang="en-US" baseline="0" dirty="0"/>
              <a:t>Three commonly used tools for this are </a:t>
            </a:r>
            <a:r>
              <a:rPr lang="en-US" baseline="0" dirty="0" err="1"/>
              <a:t>annovar</a:t>
            </a:r>
            <a:r>
              <a:rPr lang="en-US" baseline="0" dirty="0"/>
              <a:t>, </a:t>
            </a:r>
            <a:r>
              <a:rPr lang="en-US" baseline="0" dirty="0" err="1"/>
              <a:t>snpeff</a:t>
            </a:r>
            <a:r>
              <a:rPr lang="en-US" baseline="0" dirty="0"/>
              <a:t> and </a:t>
            </a:r>
            <a:r>
              <a:rPr lang="en-US" baseline="0" dirty="0" err="1"/>
              <a:t>vep</a:t>
            </a:r>
            <a:r>
              <a:rPr lang="en-US" baseline="0" dirty="0"/>
              <a:t>, or variant effect predictor.</a:t>
            </a:r>
          </a:p>
          <a:p>
            <a:endParaRPr lang="en-US" baseline="0" dirty="0"/>
          </a:p>
          <a:p>
            <a:r>
              <a:rPr lang="en-US" baseline="0" dirty="0"/>
              <a:t>Looking back at one of our variants from the VCF file it really is taking this position on this chromosome and saying “what do we know about this position?”. One annotation has already been added to it, as you can see this variant exists in </a:t>
            </a:r>
            <a:r>
              <a:rPr lang="en-US" baseline="0" dirty="0" err="1"/>
              <a:t>dbSNP</a:t>
            </a:r>
            <a:r>
              <a:rPr lang="en-US" baseline="0" dirty="0"/>
              <a:t>. The input very often to these programs is a VCF file.</a:t>
            </a:r>
          </a:p>
          <a:p>
            <a:endParaRPr lang="en-US" baseline="0" dirty="0"/>
          </a:p>
          <a:p>
            <a:r>
              <a:rPr lang="en-US" baseline="0" dirty="0"/>
              <a:t>It can generally be divided into three groups; </a:t>
            </a:r>
          </a:p>
          <a:p>
            <a:endParaRPr lang="en-US" baseline="0" dirty="0"/>
          </a:p>
          <a:p>
            <a:r>
              <a:rPr lang="en-US" baseline="0" dirty="0"/>
              <a:t>Gene based annotations which look at the functional impact like if the variant can </a:t>
            </a:r>
            <a:r>
              <a:rPr lang="en-US" sz="1200" b="0" i="0" kern="1200" dirty="0">
                <a:solidFill>
                  <a:schemeClr val="tx1"/>
                </a:solidFill>
                <a:effectLst/>
                <a:latin typeface="+mn-lt"/>
                <a:ea typeface="+mn-ea"/>
                <a:cs typeface="+mn-cs"/>
              </a:rPr>
              <a:t>cause protein coding changes.</a:t>
            </a:r>
            <a:r>
              <a:rPr lang="en-US" sz="1200" b="0" i="0" kern="1200" baseline="0" dirty="0">
                <a:solidFill>
                  <a:schemeClr val="tx1"/>
                </a:solidFill>
                <a:effectLst/>
                <a:latin typeface="+mn-lt"/>
                <a:ea typeface="+mn-ea"/>
                <a:cs typeface="+mn-cs"/>
              </a:rPr>
              <a:t> Big changes can be turning a gene off for example.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Region based annotations, like the name implies, identifies any variants in specific regions such as </a:t>
            </a:r>
            <a:r>
              <a:rPr lang="is-IS" sz="1200" b="0" i="0" kern="1200" baseline="0" dirty="0">
                <a:solidFill>
                  <a:schemeClr val="tx1"/>
                </a:solidFill>
                <a:effectLst/>
                <a:latin typeface="+mn-lt"/>
                <a:ea typeface="+mn-ea"/>
                <a:cs typeface="+mn-cs"/>
              </a:rPr>
              <a:t>… add any region you want!</a:t>
            </a:r>
          </a:p>
          <a:p>
            <a:endParaRPr lang="is-IS" sz="1200" b="0" i="0" kern="1200" baseline="0" dirty="0">
              <a:solidFill>
                <a:schemeClr val="tx1"/>
              </a:solidFill>
              <a:effectLst/>
              <a:latin typeface="+mn-lt"/>
              <a:ea typeface="+mn-ea"/>
              <a:cs typeface="+mn-cs"/>
            </a:endParaRPr>
          </a:p>
          <a:p>
            <a:r>
              <a:rPr lang="is-IS" sz="1200" b="0" i="0" kern="1200" baseline="0" dirty="0">
                <a:solidFill>
                  <a:schemeClr val="tx1"/>
                </a:solidFill>
                <a:effectLst/>
                <a:latin typeface="+mn-lt"/>
                <a:ea typeface="+mn-ea"/>
                <a:cs typeface="+mn-cs"/>
              </a:rPr>
              <a:t>Filter based annotations  </a:t>
            </a:r>
            <a:r>
              <a:rPr lang="en-US" sz="1200" b="0" i="0" kern="1200" dirty="0">
                <a:solidFill>
                  <a:schemeClr val="tx1"/>
                </a:solidFill>
                <a:effectLst/>
                <a:latin typeface="+mn-lt"/>
                <a:ea typeface="+mn-ea"/>
                <a:cs typeface="+mn-cs"/>
              </a:rPr>
              <a:t>identifies if the variants are documented in specific databases, for example, whether a variant is reported in </a:t>
            </a:r>
            <a:r>
              <a:rPr lang="en-US" sz="1200" b="0" i="0" kern="1200" dirty="0" err="1">
                <a:solidFill>
                  <a:schemeClr val="tx1"/>
                </a:solidFill>
                <a:effectLst/>
                <a:latin typeface="+mn-lt"/>
                <a:ea typeface="+mn-ea"/>
                <a:cs typeface="+mn-cs"/>
              </a:rPr>
              <a:t>dbSNP</a:t>
            </a:r>
            <a:r>
              <a:rPr lang="en-US" sz="1200" b="0" i="0" kern="1200" dirty="0">
                <a:solidFill>
                  <a:schemeClr val="tx1"/>
                </a:solidFill>
                <a:effectLst/>
                <a:latin typeface="+mn-lt"/>
                <a:ea typeface="+mn-ea"/>
                <a:cs typeface="+mn-cs"/>
              </a:rPr>
              <a:t>, what is the allele frequency in the 1000 Genome Project,</a:t>
            </a:r>
            <a:r>
              <a:rPr lang="en-US" sz="1200" b="0" i="0" kern="1200" baseline="0" dirty="0">
                <a:solidFill>
                  <a:schemeClr val="tx1"/>
                </a:solidFill>
                <a:effectLst/>
                <a:latin typeface="+mn-lt"/>
                <a:ea typeface="+mn-ea"/>
                <a:cs typeface="+mn-cs"/>
              </a:rPr>
              <a:t> is it connected to Cancer in the COSMIC, or catalogue of somatic mutations in cancer, database, the recently released </a:t>
            </a:r>
            <a:r>
              <a:rPr lang="en-US" sz="1200" b="0" i="0" kern="1200" baseline="0" dirty="0" err="1">
                <a:solidFill>
                  <a:schemeClr val="tx1"/>
                </a:solidFill>
                <a:effectLst/>
                <a:latin typeface="+mn-lt"/>
                <a:ea typeface="+mn-ea"/>
                <a:cs typeface="+mn-cs"/>
              </a:rPr>
              <a:t>Swegen</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allelefrequencies</a:t>
            </a:r>
            <a:r>
              <a:rPr lang="en-US" sz="1200" b="0" i="0" kern="1200" baseline="0" dirty="0">
                <a:solidFill>
                  <a:schemeClr val="tx1"/>
                </a:solidFill>
                <a:effectLst/>
                <a:latin typeface="+mn-lt"/>
                <a:ea typeface="+mn-ea"/>
                <a:cs typeface="+mn-cs"/>
              </a:rPr>
              <a:t>?</a:t>
            </a:r>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3232958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that in mind,</a:t>
            </a:r>
            <a:r>
              <a:rPr lang="en-US" baseline="0" dirty="0"/>
              <a:t> what is a variant? A variant is a position where the samples sequence does not agree with the reference genome sequence. Here for example is 24 nucleotides from a reference genome.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2023619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56</a:t>
            </a:fld>
            <a:endParaRPr lang="en-US"/>
          </a:p>
        </p:txBody>
      </p:sp>
    </p:spTree>
    <p:extLst>
      <p:ext uri="{BB962C8B-B14F-4D97-AF65-F5344CB8AC3E}">
        <p14:creationId xmlns:p14="http://schemas.microsoft.com/office/powerpoint/2010/main" val="1678734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57</a:t>
            </a:fld>
            <a:endParaRPr lang="en-US"/>
          </a:p>
        </p:txBody>
      </p:sp>
    </p:spTree>
    <p:extLst>
      <p:ext uri="{BB962C8B-B14F-4D97-AF65-F5344CB8AC3E}">
        <p14:creationId xmlns:p14="http://schemas.microsoft.com/office/powerpoint/2010/main" val="31611478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58</a:t>
            </a:fld>
            <a:endParaRPr lang="en-US"/>
          </a:p>
        </p:txBody>
      </p:sp>
    </p:spTree>
    <p:extLst>
      <p:ext uri="{BB962C8B-B14F-4D97-AF65-F5344CB8AC3E}">
        <p14:creationId xmlns:p14="http://schemas.microsoft.com/office/powerpoint/2010/main" val="1046446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Approximately</a:t>
            </a:r>
            <a:r>
              <a:rPr lang="sv-SE" sz="1200" kern="1200" dirty="0">
                <a:solidFill>
                  <a:schemeClr val="tx1"/>
                </a:solidFill>
                <a:effectLst/>
                <a:latin typeface="+mn-lt"/>
                <a:ea typeface="+mn-ea"/>
                <a:cs typeface="+mn-cs"/>
              </a:rPr>
              <a:t> 75%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world’s</a:t>
            </a:r>
            <a:r>
              <a:rPr lang="sv-SE" sz="1200" kern="1200" dirty="0">
                <a:solidFill>
                  <a:schemeClr val="tx1"/>
                </a:solidFill>
                <a:effectLst/>
                <a:latin typeface="+mn-lt"/>
                <a:ea typeface="+mn-ea"/>
                <a:cs typeface="+mn-cs"/>
              </a:rPr>
              <a:t> population </a:t>
            </a:r>
            <a:r>
              <a:rPr lang="sv-SE" sz="1200" kern="1200" dirty="0" err="1">
                <a:solidFill>
                  <a:schemeClr val="tx1"/>
                </a:solidFill>
                <a:effectLst/>
                <a:latin typeface="+mn-lt"/>
                <a:ea typeface="+mn-ea"/>
                <a:cs typeface="+mn-cs"/>
              </a:rPr>
              <a:t>loses</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t>
            </a:r>
            <a:r>
              <a:rPr lang="sv-SE" sz="1200" kern="1200" dirty="0" err="1">
                <a:solidFill>
                  <a:schemeClr val="tx1"/>
                </a:solidFill>
                <a:effectLst/>
                <a:latin typeface="+mn-lt"/>
                <a:ea typeface="+mn-ea"/>
                <a:cs typeface="+mn-cs"/>
              </a:rPr>
              <a:t>some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point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while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others</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can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into</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adulthood</a:t>
            </a:r>
            <a:r>
              <a:rPr lang="sv-SE" sz="1200" kern="1200" dirty="0">
                <a:solidFill>
                  <a:schemeClr val="tx1"/>
                </a:solidFill>
                <a:effectLst/>
                <a:latin typeface="+mn-lt"/>
                <a:ea typeface="+mn-ea"/>
                <a:cs typeface="+mn-cs"/>
              </a:rPr>
              <a:t>. </a:t>
            </a:r>
            <a:endParaRPr lang="sv-SE" dirty="0"/>
          </a:p>
          <a:p>
            <a:endParaRPr lang="en-GB" dirty="0"/>
          </a:p>
          <a:p>
            <a:r>
              <a:rPr lang="en-GB" dirty="0"/>
              <a:t>Genetic variants in or near the LCT (lactase) gene affects if a person can digest lactase in adulthood. </a:t>
            </a:r>
          </a:p>
        </p:txBody>
      </p:sp>
      <p:sp>
        <p:nvSpPr>
          <p:cNvPr id="4" name="Platshållare för bildnummer 3"/>
          <p:cNvSpPr>
            <a:spLocks noGrp="1"/>
          </p:cNvSpPr>
          <p:nvPr>
            <p:ph type="sldNum" sz="quarter" idx="5"/>
          </p:nvPr>
        </p:nvSpPr>
        <p:spPr/>
        <p:txBody>
          <a:bodyPr/>
          <a:lstStyle/>
          <a:p>
            <a:fld id="{93028652-11D1-8A42-9F26-9AC760C0492B}" type="slidenum">
              <a:rPr lang="en-US" smtClean="0"/>
              <a:t>59</a:t>
            </a:fld>
            <a:endParaRPr lang="en-US"/>
          </a:p>
        </p:txBody>
      </p:sp>
    </p:spTree>
    <p:extLst>
      <p:ext uri="{BB962C8B-B14F-4D97-AF65-F5344CB8AC3E}">
        <p14:creationId xmlns:p14="http://schemas.microsoft.com/office/powerpoint/2010/main" val="32353716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60</a:t>
            </a:fld>
            <a:endParaRPr lang="en-US"/>
          </a:p>
        </p:txBody>
      </p:sp>
    </p:spTree>
    <p:extLst>
      <p:ext uri="{BB962C8B-B14F-4D97-AF65-F5344CB8AC3E}">
        <p14:creationId xmlns:p14="http://schemas.microsoft.com/office/powerpoint/2010/main" val="30187667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61</a:t>
            </a:fld>
            <a:endParaRPr lang="en-US"/>
          </a:p>
        </p:txBody>
      </p:sp>
    </p:spTree>
    <p:extLst>
      <p:ext uri="{BB962C8B-B14F-4D97-AF65-F5344CB8AC3E}">
        <p14:creationId xmlns:p14="http://schemas.microsoft.com/office/powerpoint/2010/main" val="14564106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62</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Keeping that in mind,</a:t>
            </a:r>
            <a:r>
              <a:rPr lang="en-US" baseline="0" dirty="0"/>
              <a:t> what is a variant? A variant is a position where the samples sequence does not agree with the reference genome sequence. Here for example is 24 nucleotides from a reference genome. </a:t>
            </a:r>
            <a:endParaRPr lang="en-US" dirty="0"/>
          </a:p>
          <a:p>
            <a:endParaRPr lang="en-US" dirty="0"/>
          </a:p>
          <a:p>
            <a:r>
              <a:rPr lang="en-US" dirty="0"/>
              <a:t>When I then align</a:t>
            </a:r>
            <a:r>
              <a:rPr lang="en-US" baseline="0" dirty="0"/>
              <a:t> the genomic sequence of a sample to the reference genome and compare we see that in one position where the reference sample is Cytosine we have Adenine. In this case this is a variant in that sample.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579758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Looking at the bigger picture of variants for multiple samples, such</a:t>
            </a:r>
            <a:r>
              <a:rPr lang="en-US" sz="1200" b="0" i="0" kern="1200" baseline="0" dirty="0">
                <a:solidFill>
                  <a:schemeClr val="tx1"/>
                </a:solidFill>
                <a:effectLst/>
                <a:latin typeface="+mn-lt"/>
                <a:ea typeface="+mn-ea"/>
                <a:cs typeface="+mn-cs"/>
              </a:rPr>
              <a:t> as whole populations we have p</a:t>
            </a:r>
            <a:r>
              <a:rPr lang="en-US" sz="1200" b="0" i="0" kern="1200" dirty="0">
                <a:solidFill>
                  <a:schemeClr val="tx1"/>
                </a:solidFill>
                <a:effectLst/>
                <a:latin typeface="+mn-lt"/>
                <a:ea typeface="+mn-ea"/>
                <a:cs typeface="+mn-cs"/>
              </a:rPr>
              <a:t>opulation based variation</a:t>
            </a:r>
            <a:r>
              <a:rPr lang="en-US" sz="1200" b="0" i="0" kern="1200" baseline="0" dirty="0">
                <a:solidFill>
                  <a:schemeClr val="tx1"/>
                </a:solidFill>
                <a:effectLst/>
                <a:latin typeface="+mn-lt"/>
                <a:ea typeface="+mn-ea"/>
                <a:cs typeface="+mn-cs"/>
              </a:rPr>
              <a:t> projects such as the UK 10K and 1000Genomes project that map the variation of many humans giving the frequency of variants so that we can know if they are common or rare in a population.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genetics of these samples coupled with the phenotypic traits of the donors make them a good resource for, for example, genome wide association studies.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a single</a:t>
            </a:r>
            <a:r>
              <a:rPr lang="en-US" sz="1200" b="0" i="0" kern="1200" baseline="0" dirty="0">
                <a:solidFill>
                  <a:schemeClr val="tx1"/>
                </a:solidFill>
                <a:effectLst/>
                <a:latin typeface="+mn-lt"/>
                <a:ea typeface="+mn-ea"/>
                <a:cs typeface="+mn-cs"/>
              </a:rPr>
              <a:t> nucleotide variant, or polymorphism, exists to an appreciable degree in a population, </a:t>
            </a:r>
            <a:r>
              <a:rPr lang="en-US" sz="1200" b="0" i="0" kern="1200" baseline="0" dirty="0" err="1">
                <a:solidFill>
                  <a:schemeClr val="tx1"/>
                </a:solidFill>
                <a:effectLst/>
                <a:latin typeface="+mn-lt"/>
                <a:ea typeface="+mn-ea"/>
                <a:cs typeface="+mn-cs"/>
              </a:rPr>
              <a:t>eg</a:t>
            </a:r>
            <a:r>
              <a:rPr lang="en-US" sz="1200" b="0" i="0" kern="1200" baseline="0" dirty="0">
                <a:solidFill>
                  <a:schemeClr val="tx1"/>
                </a:solidFill>
                <a:effectLst/>
                <a:latin typeface="+mn-lt"/>
                <a:ea typeface="+mn-ea"/>
                <a:cs typeface="+mn-cs"/>
              </a:rPr>
              <a:t> &gt; 1%, we usually refer to it as a SNP.</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5342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**Olga already talks about this, try to get your lecture after hers.</a:t>
            </a:r>
          </a:p>
          <a:p>
            <a:endParaRPr lang="en-US" baseline="0" dirty="0"/>
          </a:p>
          <a:p>
            <a:r>
              <a:rPr lang="en-US" baseline="0" dirty="0"/>
              <a:t>The final important concept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720013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more clear picture of just a paired</a:t>
            </a:r>
            <a:r>
              <a:rPr lang="en-US" baseline="0" dirty="0"/>
              <a:t> end read. We have the adapters flanking the fragment. The fragment length is the entire fragment, adapters and all, whereas the insert size contains the reads themselves and the distance between them. Since we knew the length of the insert this means that we can expect the inner distance between the pairs, something very convenient that we will get back to later.</a:t>
            </a:r>
          </a:p>
        </p:txBody>
      </p:sp>
      <p:sp>
        <p:nvSpPr>
          <p:cNvPr id="4" name="Slide Number Placeholder 3"/>
          <p:cNvSpPr>
            <a:spLocks noGrp="1"/>
          </p:cNvSpPr>
          <p:nvPr>
            <p:ph type="sldNum" sz="quarter" idx="10"/>
          </p:nvPr>
        </p:nvSpPr>
        <p:spPr/>
        <p:txBody>
          <a:bodyPr/>
          <a:lstStyle/>
          <a:p>
            <a:fld id="{93028652-11D1-8A42-9F26-9AC760C0492B}" type="slidenum">
              <a:rPr lang="en-US" smtClean="0"/>
              <a:t>10</a:t>
            </a:fld>
            <a:endParaRPr lang="en-US"/>
          </a:p>
        </p:txBody>
      </p:sp>
    </p:spTree>
    <p:extLst>
      <p:ext uri="{BB962C8B-B14F-4D97-AF65-F5344CB8AC3E}">
        <p14:creationId xmlns:p14="http://schemas.microsoft.com/office/powerpoint/2010/main" val="40076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2020-01-28</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6678000" y="648000"/>
            <a:ext cx="2214000" cy="715460"/>
          </a:xfrm>
          <a:prstGeom prst="rect">
            <a:avLst/>
          </a:prstGeom>
        </p:spPr>
      </p:pic>
      <p:pic>
        <p:nvPicPr>
          <p:cNvPr id="7" name="Picture 6"/>
          <p:cNvPicPr>
            <a:picLocks/>
          </p:cNvPicPr>
          <p:nvPr/>
        </p:nvPicPr>
        <p:blipFill rotWithShape="1">
          <a:blip r:embed="rId8">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fCd6B5HRaZ8"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94" y="2168758"/>
            <a:ext cx="8012011" cy="1325563"/>
          </a:xfrm>
        </p:spPr>
        <p:txBody>
          <a:bodyPr/>
          <a:lstStyle/>
          <a:p>
            <a:r>
              <a:rPr lang="en-US" dirty="0"/>
              <a:t>From raw reads to variants</a:t>
            </a:r>
          </a:p>
        </p:txBody>
      </p:sp>
      <p:sp>
        <p:nvSpPr>
          <p:cNvPr id="3" name="Content Placeholder 2"/>
          <p:cNvSpPr>
            <a:spLocks noGrp="1"/>
          </p:cNvSpPr>
          <p:nvPr>
            <p:ph sz="quarter" idx="11"/>
          </p:nvPr>
        </p:nvSpPr>
        <p:spPr/>
        <p:txBody>
          <a:bodyPr/>
          <a:lstStyle/>
          <a:p>
            <a:pPr algn="ctr"/>
            <a:r>
              <a:rPr lang="en-US" dirty="0" err="1"/>
              <a:t>Malin</a:t>
            </a:r>
            <a:r>
              <a:rPr lang="en-US" dirty="0"/>
              <a:t> Larsson</a:t>
            </a:r>
          </a:p>
        </p:txBody>
      </p:sp>
      <p:sp>
        <p:nvSpPr>
          <p:cNvPr id="4" name="Content Placeholder 3"/>
          <p:cNvSpPr>
            <a:spLocks noGrp="1"/>
          </p:cNvSpPr>
          <p:nvPr>
            <p:ph sz="quarter" idx="12"/>
          </p:nvPr>
        </p:nvSpPr>
        <p:spPr/>
        <p:txBody>
          <a:bodyPr/>
          <a:lstStyle/>
          <a:p>
            <a:pPr algn="ctr"/>
            <a:r>
              <a:rPr lang="en-US" dirty="0"/>
              <a:t>Uppsala, January 2020</a:t>
            </a:r>
          </a:p>
        </p:txBody>
      </p:sp>
    </p:spTree>
    <p:extLst>
      <p:ext uri="{BB962C8B-B14F-4D97-AF65-F5344CB8AC3E}">
        <p14:creationId xmlns:p14="http://schemas.microsoft.com/office/powerpoint/2010/main" val="557307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94205" y="2546350"/>
            <a:ext cx="5155590" cy="2121190"/>
          </a:xfrm>
        </p:spPr>
      </p:pic>
      <p:sp>
        <p:nvSpPr>
          <p:cNvPr id="3" name="Title 2"/>
          <p:cNvSpPr>
            <a:spLocks noGrp="1"/>
          </p:cNvSpPr>
          <p:nvPr>
            <p:ph type="title"/>
          </p:nvPr>
        </p:nvSpPr>
        <p:spPr/>
        <p:txBody>
          <a:bodyPr/>
          <a:lstStyle/>
          <a:p>
            <a:r>
              <a:rPr lang="en-US" dirty="0"/>
              <a:t>Paired-end data</a:t>
            </a:r>
          </a:p>
        </p:txBody>
      </p:sp>
    </p:spTree>
    <p:extLst>
      <p:ext uri="{BB962C8B-B14F-4D97-AF65-F5344CB8AC3E}">
        <p14:creationId xmlns:p14="http://schemas.microsoft.com/office/powerpoint/2010/main" val="1206114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1:N:0:ATCACG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2:N:0:ATCACG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a:t>ID_R1_001.fastq</a:t>
            </a:r>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a:t>ID_R2_001.fastq</a:t>
            </a:r>
          </a:p>
        </p:txBody>
      </p:sp>
    </p:spTree>
    <p:extLst>
      <p:ext uri="{BB962C8B-B14F-4D97-AF65-F5344CB8AC3E}">
        <p14:creationId xmlns:p14="http://schemas.microsoft.com/office/powerpoint/2010/main" val="23037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a:t>The order of pairs and naming is identical, except the designation of forward and reverse.</a:t>
            </a:r>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GATK Best Practices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Tree>
    <p:extLst>
      <p:ext uri="{BB962C8B-B14F-4D97-AF65-F5344CB8AC3E}">
        <p14:creationId xmlns:p14="http://schemas.microsoft.com/office/powerpoint/2010/main" val="1499756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3">
            <a:extLst>
              <a:ext uri="{FF2B5EF4-FFF2-40B4-BE49-F238E27FC236}">
                <a16:creationId xmlns:a16="http://schemas.microsoft.com/office/drawing/2014/main" id="{07F0DFDD-C580-A040-ACF5-C9ACFD905D17}"/>
              </a:ext>
            </a:extLst>
          </p:cNvPr>
          <p:cNvGraphicFramePr>
            <a:graphicFrameLocks/>
          </p:cNvGraphicFramePr>
          <p:nvPr>
            <p:extLst>
              <p:ext uri="{D42A27DB-BD31-4B8C-83A1-F6EECF244321}">
                <p14:modId xmlns:p14="http://schemas.microsoft.com/office/powerpoint/2010/main" val="623367031"/>
              </p:ext>
            </p:extLst>
          </p:nvPr>
        </p:nvGraphicFramePr>
        <p:xfrm>
          <a:off x="231069" y="157995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NGS workflow</a:t>
            </a:r>
          </a:p>
        </p:txBody>
      </p:sp>
      <p:sp>
        <p:nvSpPr>
          <p:cNvPr id="2" name="TextBox 1"/>
          <p:cNvSpPr txBox="1"/>
          <p:nvPr/>
        </p:nvSpPr>
        <p:spPr>
          <a:xfrm>
            <a:off x="6491292" y="1684103"/>
            <a:ext cx="1336236" cy="369332"/>
          </a:xfrm>
          <a:prstGeom prst="rect">
            <a:avLst/>
          </a:prstGeom>
          <a:noFill/>
        </p:spPr>
        <p:txBody>
          <a:bodyPr wrap="none" rtlCol="0">
            <a:spAutoFit/>
          </a:bodyPr>
          <a:lstStyle/>
          <a:p>
            <a:r>
              <a:rPr lang="en-US" dirty="0"/>
              <a:t>FASTQ files</a:t>
            </a:r>
          </a:p>
        </p:txBody>
      </p:sp>
      <p:sp>
        <p:nvSpPr>
          <p:cNvPr id="9" name="TextBox 8"/>
          <p:cNvSpPr txBox="1"/>
          <p:nvPr/>
        </p:nvSpPr>
        <p:spPr>
          <a:xfrm>
            <a:off x="6508874" y="3601890"/>
            <a:ext cx="1168521" cy="369332"/>
          </a:xfrm>
          <a:prstGeom prst="rect">
            <a:avLst/>
          </a:prstGeom>
          <a:noFill/>
        </p:spPr>
        <p:txBody>
          <a:bodyPr wrap="none" rtlCol="0">
            <a:spAutoFit/>
          </a:bodyPr>
          <a:lstStyle/>
          <a:p>
            <a:r>
              <a:rPr lang="en-US" dirty="0"/>
              <a:t>BAM files</a:t>
            </a:r>
          </a:p>
        </p:txBody>
      </p:sp>
      <p:cxnSp>
        <p:nvCxnSpPr>
          <p:cNvPr id="11" name="Straight Connector 10"/>
          <p:cNvCxnSpPr>
            <a:cxnSpLocks/>
          </p:cNvCxnSpPr>
          <p:nvPr/>
        </p:nvCxnSpPr>
        <p:spPr>
          <a:xfrm>
            <a:off x="6194270" y="1576388"/>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cxnSpLocks/>
          </p:cNvCxnSpPr>
          <p:nvPr/>
        </p:nvCxnSpPr>
        <p:spPr>
          <a:xfrm>
            <a:off x="6194270" y="3116179"/>
            <a:ext cx="0" cy="1170100"/>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cxnSpLocks/>
          </p:cNvCxnSpPr>
          <p:nvPr/>
        </p:nvCxnSpPr>
        <p:spPr>
          <a:xfrm>
            <a:off x="6194270" y="4584032"/>
            <a:ext cx="0" cy="2034882"/>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508874" y="5416807"/>
            <a:ext cx="1114758" cy="369332"/>
          </a:xfrm>
          <a:prstGeom prst="rect">
            <a:avLst/>
          </a:prstGeom>
          <a:noFill/>
        </p:spPr>
        <p:txBody>
          <a:bodyPr wrap="none" rtlCol="0">
            <a:spAutoFit/>
          </a:bodyPr>
          <a:lstStyle/>
          <a:p>
            <a:r>
              <a:rPr lang="en-US" dirty="0"/>
              <a:t>VCF files</a:t>
            </a:r>
          </a:p>
        </p:txBody>
      </p:sp>
      <p:cxnSp>
        <p:nvCxnSpPr>
          <p:cNvPr id="30" name="Straight Connector 29"/>
          <p:cNvCxnSpPr>
            <a:cxnSpLocks/>
          </p:cNvCxnSpPr>
          <p:nvPr/>
        </p:nvCxnSpPr>
        <p:spPr>
          <a:xfrm>
            <a:off x="6194270" y="2392802"/>
            <a:ext cx="0" cy="39288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508874" y="2417575"/>
            <a:ext cx="1150939" cy="369332"/>
          </a:xfrm>
          <a:prstGeom prst="rect">
            <a:avLst/>
          </a:prstGeom>
          <a:noFill/>
        </p:spPr>
        <p:txBody>
          <a:bodyPr wrap="none" rtlCol="0">
            <a:spAutoFit/>
          </a:bodyPr>
          <a:lstStyle/>
          <a:p>
            <a:r>
              <a:rPr lang="en-US" dirty="0"/>
              <a:t>SAM files</a:t>
            </a:r>
          </a:p>
        </p:txBody>
      </p:sp>
    </p:spTree>
    <p:extLst>
      <p:ext uri="{BB962C8B-B14F-4D97-AF65-F5344CB8AC3E}">
        <p14:creationId xmlns:p14="http://schemas.microsoft.com/office/powerpoint/2010/main" val="1867632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329894520"/>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0531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FastQC</a:t>
            </a:r>
            <a:endParaRPr lang="en-US" dirty="0">
              <a:latin typeface="Monaco" charset="0"/>
              <a:ea typeface="Monaco" charset="0"/>
              <a:cs typeface="Monaco" charset="0"/>
            </a:endParaRPr>
          </a:p>
          <a:p>
            <a:pPr marL="0" indent="0">
              <a:buNone/>
            </a:pPr>
            <a:endParaRPr lang="en-US" dirty="0"/>
          </a:p>
          <a:p>
            <a:pPr marL="0" indent="0">
              <a:buNone/>
            </a:pPr>
            <a:r>
              <a:rPr lang="en-US" dirty="0"/>
              <a:t>Bad qualities:					   	   Good qualities:</a:t>
            </a:r>
          </a:p>
        </p:txBody>
      </p:sp>
      <p:sp>
        <p:nvSpPr>
          <p:cNvPr id="3" name="Title 2"/>
          <p:cNvSpPr>
            <a:spLocks noGrp="1"/>
          </p:cNvSpPr>
          <p:nvPr>
            <p:ph type="title"/>
          </p:nvPr>
        </p:nvSpPr>
        <p:spPr/>
        <p:txBody>
          <a:bodyPr/>
          <a:lstStyle/>
          <a:p>
            <a:r>
              <a:rPr lang="en-US" dirty="0"/>
              <a:t>Quality control</a:t>
            </a:r>
          </a:p>
        </p:txBody>
      </p:sp>
      <p:pic>
        <p:nvPicPr>
          <p:cNvPr id="4" name="Picture 3" descr="fastqc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761200"/>
            <a:ext cx="4252801" cy="3189600"/>
          </a:xfrm>
          <a:prstGeom prst="rect">
            <a:avLst/>
          </a:prstGeom>
          <a:ln>
            <a:solidFill>
              <a:schemeClr val="tx1"/>
            </a:solidFill>
          </a:ln>
        </p:spPr>
      </p:pic>
      <p:pic>
        <p:nvPicPr>
          <p:cNvPr id="5" name="Picture 4" descr="fastq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23" y="2759978"/>
            <a:ext cx="4257601" cy="3193200"/>
          </a:xfrm>
          <a:prstGeom prst="rect">
            <a:avLst/>
          </a:prstGeom>
          <a:ln>
            <a:solidFill>
              <a:schemeClr val="tx1"/>
            </a:solidFill>
          </a:ln>
        </p:spPr>
      </p:pic>
    </p:spTree>
    <p:extLst>
      <p:ext uri="{BB962C8B-B14F-4D97-AF65-F5344CB8AC3E}">
        <p14:creationId xmlns:p14="http://schemas.microsoft.com/office/powerpoint/2010/main" val="191699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Quality control</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825" y="2635366"/>
            <a:ext cx="8639175" cy="3160130"/>
          </a:xfrm>
        </p:spPr>
      </p:pic>
      <p:sp>
        <p:nvSpPr>
          <p:cNvPr id="8" name="Content Placeholder 1"/>
          <p:cNvSpPr txBox="1">
            <a:spLocks/>
          </p:cNvSpPr>
          <p:nvPr/>
        </p:nvSpPr>
        <p:spPr>
          <a:xfrm>
            <a:off x="252000" y="1576800"/>
            <a:ext cx="8640000" cy="462922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latin typeface="Monaco" charset="0"/>
                <a:ea typeface="Monaco" charset="0"/>
                <a:cs typeface="Monaco" charset="0"/>
              </a:rPr>
              <a:t>module load </a:t>
            </a:r>
            <a:r>
              <a:rPr lang="en-US" dirty="0" err="1">
                <a:latin typeface="Monaco" charset="0"/>
                <a:ea typeface="Monaco" charset="0"/>
                <a:cs typeface="Monaco" charset="0"/>
              </a:rPr>
              <a:t>FastQC</a:t>
            </a:r>
            <a:endParaRPr lang="en-US" dirty="0">
              <a:latin typeface="Monaco" charset="0"/>
              <a:ea typeface="Monaco" charset="0"/>
              <a:cs typeface="Monaco" charset="0"/>
            </a:endParaRPr>
          </a:p>
          <a:p>
            <a:pPr marL="0" indent="0">
              <a:buFont typeface="Arial"/>
              <a:buNone/>
            </a:pPr>
            <a:endParaRPr lang="en-US" dirty="0"/>
          </a:p>
          <a:p>
            <a:pPr marL="0" indent="0">
              <a:buFont typeface="Arial"/>
              <a:buNone/>
            </a:pPr>
            <a:r>
              <a:rPr lang="en-US" dirty="0"/>
              <a:t>Adapters present:					   	Adapters Absent:</a:t>
            </a:r>
          </a:p>
        </p:txBody>
      </p:sp>
    </p:spTree>
    <p:extLst>
      <p:ext uri="{BB962C8B-B14F-4D97-AF65-F5344CB8AC3E}">
        <p14:creationId xmlns:p14="http://schemas.microsoft.com/office/powerpoint/2010/main" val="107508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1747484795"/>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714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18018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Font typeface="Wingdings" charset="2"/>
              <a:buChar char="§"/>
            </a:pPr>
            <a:r>
              <a:rPr lang="en-US" dirty="0"/>
              <a:t>Concepts</a:t>
            </a:r>
          </a:p>
          <a:p>
            <a:pPr lvl="1">
              <a:buFont typeface="Wingdings" charset="2"/>
              <a:buChar char="§"/>
            </a:pPr>
            <a:r>
              <a:rPr lang="en-US" dirty="0"/>
              <a:t>Reference genome</a:t>
            </a:r>
          </a:p>
          <a:p>
            <a:pPr lvl="1">
              <a:buFont typeface="Wingdings" charset="2"/>
              <a:buChar char="§"/>
            </a:pPr>
            <a:r>
              <a:rPr lang="en-US" dirty="0"/>
              <a:t>Variants</a:t>
            </a:r>
          </a:p>
          <a:p>
            <a:pPr lvl="1">
              <a:buFont typeface="Wingdings" charset="2"/>
              <a:buChar char="§"/>
            </a:pPr>
            <a:r>
              <a:rPr lang="en-US" dirty="0"/>
              <a:t>Paired-end data</a:t>
            </a:r>
          </a:p>
          <a:p>
            <a:pPr>
              <a:buFont typeface="Wingdings" charset="2"/>
              <a:buChar char="§"/>
            </a:pPr>
            <a:r>
              <a:rPr lang="en-US" dirty="0"/>
              <a:t>NGS Workflow</a:t>
            </a:r>
          </a:p>
          <a:p>
            <a:pPr lvl="1">
              <a:buFont typeface="Wingdings" charset="2"/>
              <a:buChar char="§"/>
            </a:pPr>
            <a:r>
              <a:rPr lang="en-US" dirty="0"/>
              <a:t>Quality control</a:t>
            </a:r>
          </a:p>
          <a:p>
            <a:pPr lvl="1">
              <a:buFont typeface="Wingdings" charset="2"/>
              <a:buChar char="§"/>
            </a:pPr>
            <a:r>
              <a:rPr lang="en-US" dirty="0"/>
              <a:t>Alignment</a:t>
            </a:r>
          </a:p>
          <a:p>
            <a:pPr lvl="1">
              <a:buFont typeface="Wingdings" charset="2"/>
              <a:buChar char="§"/>
            </a:pPr>
            <a:r>
              <a:rPr lang="en-US" dirty="0"/>
              <a:t>Local realignment</a:t>
            </a:r>
          </a:p>
          <a:p>
            <a:pPr lvl="1">
              <a:buFont typeface="Wingdings" charset="2"/>
              <a:buChar char="§"/>
            </a:pPr>
            <a:r>
              <a:rPr lang="en-US" dirty="0"/>
              <a:t>PCR duplicates &amp; removal</a:t>
            </a:r>
          </a:p>
          <a:p>
            <a:pPr lvl="1">
              <a:buFont typeface="Wingdings" charset="2"/>
              <a:buChar char="§"/>
            </a:pPr>
            <a:r>
              <a:rPr lang="en-US" dirty="0"/>
              <a:t>Base Quality Score Recalibration</a:t>
            </a:r>
          </a:p>
          <a:p>
            <a:pPr lvl="1">
              <a:buFont typeface="Wingdings" charset="2"/>
              <a:buChar char="§"/>
            </a:pPr>
            <a:r>
              <a:rPr lang="en-US" dirty="0"/>
              <a:t>Variant calling</a:t>
            </a:r>
          </a:p>
          <a:p>
            <a:pPr>
              <a:buFont typeface="Wingdings" charset="2"/>
              <a:buChar char="§"/>
            </a:pPr>
            <a:r>
              <a:rPr lang="en-US" dirty="0"/>
              <a:t>VCF files</a:t>
            </a:r>
          </a:p>
          <a:p>
            <a:pPr>
              <a:buFont typeface="Wingdings" charset="2"/>
              <a:buChar char="§"/>
            </a:pPr>
            <a:r>
              <a:rPr lang="en-US" dirty="0"/>
              <a:t>Joint genotyping &amp; </a:t>
            </a:r>
            <a:r>
              <a:rPr lang="en-US" dirty="0" err="1"/>
              <a:t>gVCF</a:t>
            </a:r>
            <a:r>
              <a:rPr lang="en-US" dirty="0"/>
              <a:t> files</a:t>
            </a:r>
          </a:p>
          <a:p>
            <a:pPr>
              <a:buFont typeface="Wingdings" charset="2"/>
              <a:buChar char="§"/>
            </a:pPr>
            <a:r>
              <a:rPr lang="en-US" dirty="0"/>
              <a:t>Filtering &amp; Annotation</a:t>
            </a:r>
          </a:p>
        </p:txBody>
      </p:sp>
      <p:sp>
        <p:nvSpPr>
          <p:cNvPr id="3" name="Title 2"/>
          <p:cNvSpPr>
            <a:spLocks noGrp="1"/>
          </p:cNvSpPr>
          <p:nvPr>
            <p:ph type="title"/>
          </p:nvPr>
        </p:nvSpPr>
        <p:spPr/>
        <p:txBody>
          <a:bodyPr/>
          <a:lstStyle/>
          <a:p>
            <a:r>
              <a:rPr lang="en-US" dirty="0"/>
              <a:t>Talk 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lvl="0" indent="0">
              <a:buNone/>
            </a:pPr>
            <a:r>
              <a:rPr lang="en-US" dirty="0">
                <a:solidFill>
                  <a:srgbClr val="FF0000"/>
                </a:solidFill>
                <a:ea typeface="Monaco" charset="0"/>
                <a:cs typeface="Monaco" charset="0"/>
                <a:sym typeface="Courier"/>
              </a:rPr>
              <a:t>Read					      TCGATCC</a:t>
            </a:r>
          </a:p>
          <a:p>
            <a:pPr marL="0" lvl="0" indent="0">
              <a:buNone/>
            </a:pPr>
            <a:r>
              <a:rPr lang="en-US" dirty="0">
                <a:ea typeface="Monaco" charset="0"/>
                <a:cs typeface="Monaco" charset="0"/>
                <a:sym typeface="Courier"/>
              </a:rPr>
              <a:t>Reference		GACCTCA</a:t>
            </a:r>
            <a:r>
              <a:rPr lang="en-US" dirty="0">
                <a:solidFill>
                  <a:srgbClr val="FF0000"/>
                </a:solidFill>
                <a:ea typeface="Monaco" charset="0"/>
                <a:cs typeface="Monaco" charset="0"/>
                <a:sym typeface="Courier"/>
              </a:rPr>
              <a:t>TCGATCC</a:t>
            </a:r>
            <a:r>
              <a:rPr lang="en-US" dirty="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1102945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1989286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1318415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999" y="68201"/>
            <a:ext cx="6242400" cy="745200"/>
          </a:xfrm>
        </p:spPr>
        <p:txBody>
          <a:bodyPr/>
          <a:lstStyle/>
          <a:p>
            <a:r>
              <a:rPr lang="en-US" dirty="0"/>
              <a:t>Paired-end data &amp;</a:t>
            </a:r>
            <a:br>
              <a:rPr lang="en-US" dirty="0"/>
            </a:br>
            <a:r>
              <a:rPr lang="en-US" dirty="0"/>
              <a:t>Alignment</a:t>
            </a:r>
          </a:p>
        </p:txBody>
      </p:sp>
      <p:pic>
        <p:nvPicPr>
          <p:cNvPr id="5" name="Picture 4" descr="paired-end-sequencing-figure-2.gif"/>
          <p:cNvPicPr>
            <a:picLocks noChangeAspect="1"/>
          </p:cNvPicPr>
          <p:nvPr/>
        </p:nvPicPr>
        <p:blipFill rotWithShape="1">
          <a:blip r:embed="rId3">
            <a:extLst>
              <a:ext uri="{28A0092B-C50C-407E-A947-70E740481C1C}">
                <a14:useLocalDpi xmlns:a14="http://schemas.microsoft.com/office/drawing/2010/main" val="0"/>
              </a:ext>
            </a:extLst>
          </a:blip>
          <a:srcRect l="45742" t="9033" r="5000" b="25919"/>
          <a:stretch/>
        </p:blipFill>
        <p:spPr>
          <a:xfrm>
            <a:off x="2193529" y="2675757"/>
            <a:ext cx="4508945" cy="2768697"/>
          </a:xfrm>
          <a:prstGeom prst="rect">
            <a:avLst/>
          </a:prstGeom>
        </p:spPr>
      </p:pic>
      <p:sp>
        <p:nvSpPr>
          <p:cNvPr id="2" name="Content Placeholder 1"/>
          <p:cNvSpPr>
            <a:spLocks noGrp="1"/>
          </p:cNvSpPr>
          <p:nvPr>
            <p:ph idx="1"/>
          </p:nvPr>
        </p:nvSpPr>
        <p:spPr>
          <a:xfrm>
            <a:off x="251999" y="1576800"/>
            <a:ext cx="8615163" cy="4631053"/>
          </a:xfrm>
        </p:spPr>
        <p:txBody>
          <a:bodyPr/>
          <a:lstStyle/>
          <a:p>
            <a:pPr marL="0" indent="0">
              <a:buNone/>
            </a:pPr>
            <a:r>
              <a:rPr lang="en-US" dirty="0"/>
              <a:t>The known distance between paired reads allows improved mapping over repeat regions</a:t>
            </a:r>
          </a:p>
        </p:txBody>
      </p:sp>
    </p:spTree>
    <p:extLst>
      <p:ext uri="{BB962C8B-B14F-4D97-AF65-F5344CB8AC3E}">
        <p14:creationId xmlns:p14="http://schemas.microsoft.com/office/powerpoint/2010/main" val="1399227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52414" y="1593130"/>
            <a:ext cx="12869698"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spcBef>
                <a:spcPts val="200"/>
              </a:spcBef>
              <a:buFont typeface="Arial"/>
              <a:buNone/>
              <a:defRPr sz="1800"/>
            </a:pPr>
            <a:r>
              <a:rPr lang="en-US" sz="920" dirty="0">
                <a:latin typeface="Courier"/>
                <a:ea typeface="Courier"/>
                <a:cs typeface="Courier"/>
                <a:sym typeface="Courier"/>
              </a:rPr>
              <a:t>@HD VN:1.0 </a:t>
            </a:r>
            <a:r>
              <a:rPr lang="en-US" sz="920" dirty="0" err="1">
                <a:latin typeface="Courier"/>
                <a:ea typeface="Courier"/>
                <a:cs typeface="Courier"/>
                <a:sym typeface="Courier"/>
              </a:rPr>
              <a:t>SO:coordinate</a:t>
            </a:r>
            <a:r>
              <a:rPr lang="en-US" sz="920" dirty="0">
                <a:latin typeface="Courier"/>
                <a:ea typeface="Courier"/>
                <a:cs typeface="Courier"/>
                <a:sym typeface="Courier"/>
              </a:rPr>
              <a:t> </a:t>
            </a:r>
          </a:p>
          <a:p>
            <a:pPr marL="0" indent="0" defTabSz="420623">
              <a:spcBef>
                <a:spcPts val="200"/>
              </a:spcBef>
              <a:buFont typeface="Arial"/>
              <a:buNone/>
              <a:defRPr sz="1800"/>
            </a:pPr>
            <a:r>
              <a:rPr lang="en-US" sz="920" dirty="0">
                <a:latin typeface="Courier"/>
                <a:ea typeface="Courier"/>
                <a:cs typeface="Courier"/>
                <a:sym typeface="Courier"/>
              </a:rPr>
              <a:t>@SQ SN:1 LN:249250621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M5:1b22b98cdeb4a9304cb5d48026a85128</a:t>
            </a:r>
          </a:p>
          <a:p>
            <a:pPr marL="0" indent="0" defTabSz="420623">
              <a:spcBef>
                <a:spcPts val="200"/>
              </a:spcBef>
              <a:buFont typeface="Arial"/>
              <a:buNone/>
              <a:defRPr sz="1800"/>
            </a:pPr>
            <a:r>
              <a:rPr lang="en-US" sz="920" dirty="0">
                <a:latin typeface="Courier"/>
                <a:ea typeface="Courier"/>
                <a:cs typeface="Courier"/>
                <a:sym typeface="Courier"/>
              </a:rPr>
              <a:t>@SQ SN:2 LN:243199373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M5:a0d9851da00400dec1098a9255ac712e </a:t>
            </a:r>
          </a:p>
          <a:p>
            <a:pPr marL="0" indent="0" defTabSz="420623">
              <a:spcBef>
                <a:spcPts val="200"/>
              </a:spcBef>
              <a:buFont typeface="Arial"/>
              <a:buNone/>
              <a:defRPr sz="1800"/>
            </a:pPr>
            <a:r>
              <a:rPr lang="en-US" sz="920" dirty="0">
                <a:latin typeface="Courier"/>
                <a:ea typeface="Courier"/>
                <a:cs typeface="Courier"/>
                <a:sym typeface="Courier"/>
              </a:rPr>
              <a:t>@SQ SN:3 LN:198022430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M5:fdfd811849cc2fadebc929bb925902e5 </a:t>
            </a:r>
          </a:p>
          <a:p>
            <a:pPr marL="0" indent="0" defTabSz="420623">
              <a:spcBef>
                <a:spcPts val="200"/>
              </a:spcBef>
              <a:buFont typeface="Arial"/>
              <a:buNone/>
              <a:defRPr sz="1800"/>
            </a:pPr>
            <a:r>
              <a:rPr lang="en-US" sz="920" dirty="0">
                <a:latin typeface="Courier"/>
                <a:ea typeface="Courier"/>
                <a:cs typeface="Courier"/>
                <a:sym typeface="Courier"/>
              </a:rPr>
              <a:t>@RG ID:UM0098:1 PL:ILLUMINA PU:HWUSI-EAS1707-615LHAAXX-L001 LB:80 DT:2010-05-05T20:00:00-0400 SM:SD37743 CN:UMCORE </a:t>
            </a:r>
          </a:p>
          <a:p>
            <a:pPr marL="0" indent="0" defTabSz="420623">
              <a:spcBef>
                <a:spcPts val="200"/>
              </a:spcBef>
              <a:buFont typeface="Arial"/>
              <a:buNone/>
              <a:defRPr sz="1800"/>
            </a:pPr>
            <a:r>
              <a:rPr lang="en-US" sz="920" dirty="0">
                <a:latin typeface="Courier"/>
                <a:ea typeface="Courier"/>
                <a:cs typeface="Courier"/>
                <a:sym typeface="Courier"/>
              </a:rPr>
              <a:t>@RG ID:UM0098:2 PL:ILLUMINA PU:HWUSI-EAS1707-615LHAAXX-L002 LB:80 DT:2010-05-05T20:00:00-0400 SM:SD37743 CN:UMCORE </a:t>
            </a:r>
          </a:p>
          <a:p>
            <a:pPr marL="0" indent="0" defTabSz="420623">
              <a:spcBef>
                <a:spcPts val="200"/>
              </a:spcBef>
              <a:buFont typeface="Arial"/>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VN:0.5.4 </a:t>
            </a:r>
          </a:p>
          <a:p>
            <a:pPr marL="0" indent="0" defTabSz="420623">
              <a:buFont typeface="Arial"/>
              <a:buNone/>
              <a:defRPr sz="1800"/>
            </a:pPr>
            <a:endParaRPr lang="en-US" sz="920" dirty="0">
              <a:latin typeface="Courier"/>
              <a:ea typeface="Courier"/>
              <a:cs typeface="Courier"/>
              <a:sym typeface="Courier"/>
            </a:endParaRP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Font typeface="Arial"/>
              <a:buNone/>
              <a:defRPr sz="1800"/>
            </a:pPr>
            <a:endParaRPr lang="en-US" sz="920" dirty="0">
              <a:latin typeface="Courier"/>
              <a:ea typeface="Courier"/>
              <a:cs typeface="Courier"/>
              <a:sym typeface="Courier"/>
            </a:endParaRPr>
          </a:p>
          <a:p>
            <a:pPr marL="0" indent="0" defTabSz="420623">
              <a:spcBef>
                <a:spcPts val="200"/>
              </a:spcBef>
              <a:buFont typeface="Arial"/>
              <a:buNone/>
              <a:defRPr sz="1800"/>
            </a:pPr>
            <a:r>
              <a:rPr lang="en-US" sz="920" dirty="0">
                <a:latin typeface="Courier"/>
                <a:ea typeface="Courier"/>
                <a:cs typeface="Courier"/>
                <a:sym typeface="Courier"/>
              </a:rPr>
              <a:t>8_96_444_1622 73 scaffold00005 155754 255 54M * 0 0 ATGTAAAGTATTTCCATGGTACACAGCTTGGTCGTAATGTGATTGCTGAGCCAG C@B5)5CBBCCBCCCBC@@7C&gt;CBCCBCCC;57)8(@B@B&gt;ABBCBC7BCC=&gt; NM:i:0 </a:t>
            </a:r>
          </a:p>
          <a:p>
            <a:pPr marL="0" indent="0" defTabSz="420623">
              <a:spcBef>
                <a:spcPts val="200"/>
              </a:spcBef>
              <a:buFont typeface="Arial"/>
              <a:buNone/>
              <a:defRPr sz="1800"/>
            </a:pPr>
            <a:r>
              <a:rPr lang="en-US" sz="920" dirty="0">
                <a:latin typeface="Courier"/>
                <a:ea typeface="Courier"/>
                <a:cs typeface="Courier"/>
                <a:sym typeface="Courier"/>
              </a:rPr>
              <a:t>8_80_1315_464 81 scaffold00005 155760 255 54M = 154948 0 AGTACCTCCCTGGTACACAGCTTGGTAAAAATGTGATTGCTGAGCCAGACCTTC B?@?BA=&gt;@&gt;&gt;7;ABA?BB@BAA;@BBBBBBAABABBBCABAB?BABA?BBBAB NM:i:0 </a:t>
            </a:r>
          </a:p>
          <a:p>
            <a:pPr marL="0" indent="0" defTabSz="420623">
              <a:spcBef>
                <a:spcPts val="200"/>
              </a:spcBef>
              <a:buFont typeface="Arial"/>
              <a:buNone/>
              <a:defRPr sz="1800"/>
            </a:pPr>
            <a:r>
              <a:rPr lang="en-US" sz="920" dirty="0">
                <a:latin typeface="Courier"/>
                <a:ea typeface="Courier"/>
                <a:cs typeface="Courier"/>
                <a:sym typeface="Courier"/>
              </a:rPr>
              <a:t>8_17_1222_1577 73 scaffold00005 155783 255 40M1116N10M * 0 0 GGTAAAAATGTGATTGCTGAGCCAGACCTTCATCATGCAGTGAGAGACGC BB@BA??&gt;CCBA2AAABBBBBBB8A3@BABA;@A:&gt;B=,;@B=A:BAAAA NM:i:0 XS:A:+ NS:i:0 </a:t>
            </a:r>
          </a:p>
          <a:p>
            <a:pPr marL="0" indent="0" defTabSz="420623">
              <a:spcBef>
                <a:spcPts val="200"/>
              </a:spcBef>
              <a:buFont typeface="Arial"/>
              <a:buNone/>
              <a:defRPr sz="1800"/>
            </a:pPr>
            <a:r>
              <a:rPr lang="en-US" sz="920" dirty="0">
                <a:latin typeface="Courier"/>
                <a:ea typeface="Courier"/>
                <a:cs typeface="Courier"/>
                <a:sym typeface="Courier"/>
              </a:rPr>
              <a:t>8_43_1211_347 73 scaffold00005 155800 255 23M1116N27M * 0 0 TGAGCCAGACCTTCATCATGCAGTGAGAGACGCAAACATGCTGGTATTTG #&gt;8&lt;=&lt;@6/:@9';@7A@@BAAA@BABBBABBB@=&lt;A@BBBBBBBBCCBB NM:i:2 XS:A:+ NS:i:0 </a:t>
            </a:r>
          </a:p>
          <a:p>
            <a:pPr marL="0" indent="0" defTabSz="420623">
              <a:spcBef>
                <a:spcPts val="200"/>
              </a:spcBef>
              <a:buFont typeface="Arial"/>
              <a:buNone/>
              <a:defRPr sz="1800"/>
            </a:pPr>
            <a:r>
              <a:rPr lang="en-US" sz="920" dirty="0">
                <a:latin typeface="Courier"/>
                <a:ea typeface="Courier"/>
                <a:cs typeface="Courier"/>
                <a:sym typeface="Courier"/>
              </a:rPr>
              <a:t>8_32_1091_284 161 scaffold00005 156946 255 54M = 157071 0 CGCAAACATGCTGGTAGCTGTGACACCACATCAACAGCTTGACTATGTTTGTAA BBBBB@AABACBCA8BBBBBABBBB@BBBBBBA@BBBBBBBBBA@:B@AA@=@@ NM:i:0</a:t>
            </a:r>
          </a:p>
        </p:txBody>
      </p:sp>
      <p:sp>
        <p:nvSpPr>
          <p:cNvPr id="8" name="Shape 343"/>
          <p:cNvSpPr/>
          <p:nvPr/>
        </p:nvSpPr>
        <p:spPr>
          <a:xfrm>
            <a:off x="213916" y="6410187"/>
            <a:ext cx="9475797"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rPr lang="sv-SE" dirty="0"/>
              <a:t>Read </a:t>
            </a:r>
            <a:r>
              <a:rPr dirty="0"/>
              <a:t>name					</a:t>
            </a:r>
          </a:p>
          <a:p>
            <a:pPr lvl="0"/>
            <a:r>
              <a:rPr dirty="0"/>
              <a:t>							</a:t>
            </a:r>
          </a:p>
        </p:txBody>
      </p:sp>
      <p:sp>
        <p:nvSpPr>
          <p:cNvPr id="9" name="Shape 344"/>
          <p:cNvSpPr/>
          <p:nvPr/>
        </p:nvSpPr>
        <p:spPr>
          <a:xfrm flipH="1" flipV="1">
            <a:off x="656537" y="4844394"/>
            <a:ext cx="129525" cy="1471314"/>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0" name="Shape 345"/>
          <p:cNvSpPr/>
          <p:nvPr/>
        </p:nvSpPr>
        <p:spPr>
          <a:xfrm flipH="1" flipV="1">
            <a:off x="1789614" y="4844393"/>
            <a:ext cx="119346" cy="652617"/>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1" name="Shape 348"/>
          <p:cNvSpPr/>
          <p:nvPr/>
        </p:nvSpPr>
        <p:spPr>
          <a:xfrm flipV="1">
            <a:off x="4563741" y="4844394"/>
            <a:ext cx="388074" cy="1110142"/>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2" name="TextBox 11"/>
          <p:cNvSpPr txBox="1"/>
          <p:nvPr/>
        </p:nvSpPr>
        <p:spPr>
          <a:xfrm>
            <a:off x="1301769" y="5585204"/>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3985472" y="5946376"/>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877497" y="5515720"/>
            <a:ext cx="903087" cy="369332"/>
          </a:xfrm>
          <a:prstGeom prst="rect">
            <a:avLst/>
          </a:prstGeom>
          <a:noFill/>
        </p:spPr>
        <p:txBody>
          <a:bodyPr wrap="none" rtlCol="0">
            <a:spAutoFit/>
          </a:bodyPr>
          <a:lstStyle/>
          <a:p>
            <a:r>
              <a:rPr lang="en-US" dirty="0"/>
              <a:t>Quality</a:t>
            </a:r>
          </a:p>
        </p:txBody>
      </p:sp>
      <p:sp>
        <p:nvSpPr>
          <p:cNvPr id="15" name="Shape 348"/>
          <p:cNvSpPr/>
          <p:nvPr/>
        </p:nvSpPr>
        <p:spPr>
          <a:xfrm flipV="1">
            <a:off x="8409204" y="4941939"/>
            <a:ext cx="196500" cy="57378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3765375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information of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runs</a:t>
            </a:r>
            <a:r>
              <a:rPr lang="en-US" dirty="0"/>
              <a:t> to </a:t>
            </a:r>
            <a:r>
              <a:rPr lang="en-US" dirty="0" err="1"/>
              <a:t>fastq</a:t>
            </a:r>
            <a:r>
              <a:rPr lang="en-US" dirty="0"/>
              <a:t> file. </a:t>
            </a:r>
          </a:p>
          <a:p>
            <a:endParaRPr lang="en-US" dirty="0"/>
          </a:p>
          <a:p>
            <a:r>
              <a:rPr lang="en-US" dirty="0"/>
              <a:t>Good for error tracking!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Read group identifier </a:t>
            </a:r>
            <a:r>
              <a:rPr lang="en-US" i="1" dirty="0"/>
              <a:t>usually derived from the combination of the sample id and run id</a:t>
            </a:r>
          </a:p>
          <a:p>
            <a:pPr marL="400050" lvl="1" indent="0">
              <a:buNone/>
            </a:pPr>
            <a:r>
              <a:rPr lang="en-US" b="1" dirty="0"/>
              <a:t>RGLB</a:t>
            </a:r>
            <a:r>
              <a:rPr lang="en-US" dirty="0"/>
              <a:t> = Library prep identifier</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1782973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4085898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1932009951"/>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7480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807302" y="2399251"/>
            <a:ext cx="6084698" cy="3909132"/>
          </a:xfrm>
          <a:prstGeom prst="rect">
            <a:avLst/>
          </a:prstGeom>
        </p:spPr>
      </p:pic>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picard</a:t>
            </a:r>
            <a:endParaRPr lang="en-US" dirty="0">
              <a:latin typeface="Monaco" charset="0"/>
              <a:ea typeface="Monaco" charset="0"/>
              <a:cs typeface="Monaco" charset="0"/>
            </a:endParaRPr>
          </a:p>
          <a:p>
            <a:pPr marL="0" indent="0">
              <a:buNone/>
            </a:pPr>
            <a:endParaRPr lang="en-US" dirty="0">
              <a:latin typeface="Monaco" charset="0"/>
              <a:ea typeface="Monaco" charset="0"/>
              <a:cs typeface="Monaco" charset="0"/>
            </a:endParaRPr>
          </a:p>
          <a:p>
            <a:pPr marL="0" indent="0">
              <a:buNone/>
            </a:pPr>
            <a:endParaRPr lang="en-US" dirty="0">
              <a:latin typeface="Monaco" charset="0"/>
              <a:ea typeface="Monaco" charset="0"/>
              <a:cs typeface="Monaco" charset="0"/>
            </a:endParaRPr>
          </a:p>
          <a:p>
            <a:r>
              <a:rPr lang="en-US" dirty="0">
                <a:ea typeface="Monaco" charset="0"/>
                <a:cs typeface="Monaco" charset="0"/>
              </a:rPr>
              <a:t>Occur during library preparation</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Optical duplicates</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52000" y="67937"/>
            <a:ext cx="6242400" cy="1316245"/>
          </a:xfrm>
        </p:spPr>
        <p:txBody>
          <a:bodyPr/>
          <a:lstStyle/>
          <a:p>
            <a:r>
              <a:rPr lang="en-US" dirty="0"/>
              <a:t>PCR duplicates &amp; removal</a:t>
            </a:r>
          </a:p>
        </p:txBody>
      </p:sp>
    </p:spTree>
    <p:extLst>
      <p:ext uri="{BB962C8B-B14F-4D97-AF65-F5344CB8AC3E}">
        <p14:creationId xmlns:p14="http://schemas.microsoft.com/office/powerpoint/2010/main" val="884859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1195575439"/>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0710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a:t>Genome Reference Consortium</a:t>
            </a:r>
          </a:p>
          <a:p>
            <a:r>
              <a:rPr lang="en-US" dirty="0"/>
              <a:t>A mosaic nucleic acid sequence</a:t>
            </a:r>
          </a:p>
          <a:p>
            <a:pPr lvl="1"/>
            <a:r>
              <a:rPr lang="en-US" sz="1600" dirty="0">
                <a:cs typeface="Courier"/>
              </a:rPr>
              <a:t>...GTGCGTAGACTGCTAGATCGAAGA...</a:t>
            </a:r>
            <a:endParaRPr lang="en-US" dirty="0">
              <a:cs typeface="Courier"/>
            </a:endParaRPr>
          </a:p>
        </p:txBody>
      </p:sp>
      <p:sp>
        <p:nvSpPr>
          <p:cNvPr id="3" name="Title 2"/>
          <p:cNvSpPr>
            <a:spLocks noGrp="1"/>
          </p:cNvSpPr>
          <p:nvPr>
            <p:ph type="title"/>
          </p:nvPr>
        </p:nvSpPr>
        <p:spPr/>
        <p:txBody>
          <a:bodyPr/>
          <a:lstStyle/>
          <a:p>
            <a:r>
              <a:rPr lang="en-US" dirty="0"/>
              <a:t>Reference genome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8410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7938"/>
            <a:ext cx="6242400" cy="745200"/>
          </a:xfrm>
        </p:spPr>
        <p:txBody>
          <a:bodyPr/>
          <a:lstStyle/>
          <a:p>
            <a:r>
              <a:rPr lang="en-US" dirty="0"/>
              <a:t>Base Quality </a:t>
            </a:r>
            <a:r>
              <a:rPr lang="en-US"/>
              <a:t>Score Recalibration</a:t>
            </a:r>
            <a:endParaRPr lang="en-US" dirty="0"/>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latin typeface="Monaco" charset="0"/>
                <a:ea typeface="Monaco" charset="0"/>
                <a:cs typeface="Monaco" charset="0"/>
              </a:rPr>
              <a:t>module load GATK</a:t>
            </a:r>
          </a:p>
          <a:p>
            <a:endParaRPr lang="en-US" dirty="0"/>
          </a:p>
          <a:p>
            <a:r>
              <a:rPr lang="en-US" b="1" dirty="0"/>
              <a:t>Identifies and corrects systematic (non-random) technical errors made by the sequencer when estimating the quality score of each base call</a:t>
            </a:r>
          </a:p>
          <a:p>
            <a:endParaRPr lang="en-US" b="1" dirty="0"/>
          </a:p>
          <a:p>
            <a:r>
              <a:rPr lang="en-US" dirty="0"/>
              <a:t>Correcting for over-/Underestimation of quality scores</a:t>
            </a:r>
          </a:p>
          <a:p>
            <a:pPr lvl="1"/>
            <a:r>
              <a:rPr lang="en-US" dirty="0"/>
              <a:t>Helps fight false positive variant calls</a:t>
            </a:r>
          </a:p>
          <a:p>
            <a:pPr lvl="1"/>
            <a:r>
              <a:rPr lang="en-US" dirty="0"/>
              <a:t>Rescues false negatives variant calls</a:t>
            </a:r>
          </a:p>
          <a:p>
            <a:pPr lvl="1"/>
            <a:endParaRPr lang="en-US" b="1" dirty="0"/>
          </a:p>
          <a:p>
            <a:r>
              <a:rPr lang="en-US" dirty="0"/>
              <a:t>Some errors can be due to the physics or chemistry of the sequencing reaction, some to manufacturing flaws in the equipment</a:t>
            </a:r>
          </a:p>
          <a:p>
            <a:endParaRPr lang="en-US" dirty="0"/>
          </a:p>
          <a:p>
            <a:r>
              <a:rPr lang="en-US" dirty="0"/>
              <a:t>Errors are identified over several covariates, mainly related to sequence context, position in read or machine cycle</a:t>
            </a:r>
          </a:p>
          <a:p>
            <a:pPr lvl="1"/>
            <a:endParaRPr lang="en-US" dirty="0"/>
          </a:p>
          <a:p>
            <a:pPr lvl="1"/>
            <a:endParaRPr lang="en-US" dirty="0"/>
          </a:p>
        </p:txBody>
      </p:sp>
    </p:spTree>
    <p:extLst>
      <p:ext uri="{BB962C8B-B14F-4D97-AF65-F5344CB8AC3E}">
        <p14:creationId xmlns:p14="http://schemas.microsoft.com/office/powerpoint/2010/main" val="505646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3177705817"/>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4031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indent="0">
              <a:buNone/>
            </a:pPr>
            <a:endParaRPr lang="en-US" dirty="0"/>
          </a:p>
        </p:txBody>
      </p:sp>
      <p:sp>
        <p:nvSpPr>
          <p:cNvPr id="3" name="Title 2"/>
          <p:cNvSpPr>
            <a:spLocks noGrp="1"/>
          </p:cNvSpPr>
          <p:nvPr>
            <p:ph type="title"/>
          </p:nvPr>
        </p:nvSpPr>
        <p:spPr/>
        <p:txBody>
          <a:bodyPr/>
          <a:lstStyle/>
          <a:p>
            <a:r>
              <a:rPr lang="en-US" dirty="0"/>
              <a:t>Variant calling</a:t>
            </a:r>
          </a:p>
        </p:txBody>
      </p:sp>
    </p:spTree>
    <p:extLst>
      <p:ext uri="{BB962C8B-B14F-4D97-AF65-F5344CB8AC3E}">
        <p14:creationId xmlns:p14="http://schemas.microsoft.com/office/powerpoint/2010/main" val="744312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a:t>Variant calling</a:t>
            </a:r>
          </a:p>
        </p:txBody>
      </p:sp>
    </p:spTree>
    <p:extLst>
      <p:ext uri="{BB962C8B-B14F-4D97-AF65-F5344CB8AC3E}">
        <p14:creationId xmlns:p14="http://schemas.microsoft.com/office/powerpoint/2010/main" val="810925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a:t>Variant calling</a:t>
            </a:r>
          </a:p>
        </p:txBody>
      </p:sp>
      <mc:AlternateContent xmlns:mc="http://schemas.openxmlformats.org/markup-compatibility/2006" xmlns:a14="http://schemas.microsoft.com/office/drawing/2010/main">
        <mc:Choice Requires="a14">
          <p:sp>
            <p:nvSpPr>
              <p:cNvPr id="4" name="TextBox 3"/>
              <p:cNvSpPr txBox="1"/>
              <p:nvPr/>
            </p:nvSpPr>
            <p:spPr>
              <a:xfrm>
                <a:off x="176499" y="5863905"/>
                <a:ext cx="8640000"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bg-BG" i="1" dirty="0" smtClean="0">
                              <a:latin typeface="Cambria Math" panose="02040503050406030204" pitchFamily="18" charset="0"/>
                            </a:rPr>
                          </m:ctrlPr>
                        </m:fPr>
                        <m:num>
                          <m:r>
                            <a:rPr lang="en-US" i="1" dirty="0">
                              <a:latin typeface="Cambria Math" charset="0"/>
                            </a:rPr>
                            <m:t>#</m:t>
                          </m:r>
                          <m:r>
                            <a:rPr lang="sv-SE" b="0" i="1" dirty="0" smtClean="0">
                              <a:latin typeface="Cambria Math" panose="02040503050406030204" pitchFamily="18" charset="0"/>
                            </a:rPr>
                            <m:t>𝑎𝑙𝑡𝑒𝑟𝑛𝑎𝑡𝑖𝑣𝑒</m:t>
                          </m:r>
                          <m:r>
                            <a:rPr lang="sv-SE" b="0" i="1" dirty="0" smtClean="0">
                              <a:latin typeface="Cambria Math" panose="02040503050406030204" pitchFamily="18" charset="0"/>
                            </a:rPr>
                            <m:t> </m:t>
                          </m:r>
                          <m:r>
                            <a:rPr lang="sv-SE" b="0" i="1" dirty="0" smtClean="0">
                              <a:latin typeface="Cambria Math" panose="02040503050406030204" pitchFamily="18" charset="0"/>
                            </a:rPr>
                            <m:t>𝑎𝑙𝑙𝑒𝑙𝑠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num>
                        <m:den>
                          <m:r>
                            <a:rPr lang="en-US" i="1" dirty="0">
                              <a:latin typeface="Cambria Math" charset="0"/>
                            </a:rPr>
                            <m:t>#</m:t>
                          </m:r>
                          <m:r>
                            <a:rPr lang="en-US" i="1" dirty="0">
                              <a:latin typeface="Cambria Math" charset="0"/>
                            </a:rPr>
                            <m:t>𝑅𝑒𝑎𝑑𝑠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m:rPr>
                              <m:nor/>
                            </m:rPr>
                            <a:rPr lang="en-US" dirty="0"/>
                            <m:t> </m:t>
                          </m:r>
                        </m:den>
                      </m:f>
                      <m:r>
                        <a:rPr lang="sv-SE" b="0" i="1" dirty="0" smtClean="0">
                          <a:latin typeface="Cambria Math" charset="0"/>
                        </a:rPr>
                        <m:t>=</m:t>
                      </m:r>
                      <m:r>
                        <a:rPr lang="sv-SE" b="0" i="1" dirty="0" smtClean="0">
                          <a:latin typeface="Cambria Math" panose="02040503050406030204" pitchFamily="18" charset="0"/>
                        </a:rPr>
                        <m:t>𝑎𝑙𝑡𝑒𝑟𝑛𝑎𝑡𝑖𝑣𝑒</m:t>
                      </m:r>
                      <m:r>
                        <a:rPr lang="sv-SE" b="0" i="1" dirty="0" smtClean="0">
                          <a:latin typeface="Cambria Math" panose="02040503050406030204" pitchFamily="18" charset="0"/>
                        </a:rPr>
                        <m:t> </m:t>
                      </m:r>
                      <m:r>
                        <a:rPr lang="en-US" i="1" dirty="0" smtClean="0">
                          <a:latin typeface="Cambria Math" charset="0"/>
                        </a:rPr>
                        <m:t>𝑎𝑙𝑙𝑒𝑙𝑒</m:t>
                      </m:r>
                      <m:r>
                        <a:rPr lang="en-US" i="1" dirty="0" smtClean="0">
                          <a:latin typeface="Cambria Math" charset="0"/>
                        </a:rPr>
                        <m:t> </m:t>
                      </m:r>
                      <m:r>
                        <a:rPr lang="en-US" i="1" dirty="0" smtClean="0">
                          <a:latin typeface="Cambria Math" charset="0"/>
                        </a:rPr>
                        <m:t>𝑓𝑟𝑒𝑞𝑢𝑒𝑛𝑐𝑦</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76499" y="5863905"/>
                <a:ext cx="8640000" cy="664926"/>
              </a:xfrm>
              <a:prstGeom prst="rect">
                <a:avLst/>
              </a:prstGeom>
              <a:blipFill>
                <a:blip r:embed="rId3"/>
                <a:stretch>
                  <a:fillRect b="-9434"/>
                </a:stretch>
              </a:blipFill>
            </p:spPr>
            <p:txBody>
              <a:bodyPr/>
              <a:lstStyle/>
              <a:p>
                <a:r>
                  <a:rPr lang="en-GB">
                    <a:noFill/>
                  </a:rPr>
                  <a:t> </a:t>
                </a:r>
              </a:p>
            </p:txBody>
          </p:sp>
        </mc:Fallback>
      </mc:AlternateContent>
    </p:spTree>
    <p:extLst>
      <p:ext uri="{BB962C8B-B14F-4D97-AF65-F5344CB8AC3E}">
        <p14:creationId xmlns:p14="http://schemas.microsoft.com/office/powerpoint/2010/main" val="174189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336972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1301503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fileformat</a:t>
            </a:r>
            <a:r>
              <a:rPr lang="en-US" sz="1200" b="1" dirty="0">
                <a:latin typeface="Courier New"/>
                <a:ea typeface="Courier New"/>
                <a:cs typeface="Courier New"/>
                <a:sym typeface="Courier New"/>
              </a:rPr>
              <a:t>=VCFv4.0 ##</a:t>
            </a:r>
            <a:r>
              <a:rPr lang="en-US" sz="1200" b="1" dirty="0" err="1">
                <a:latin typeface="Courier New"/>
                <a:ea typeface="Courier New"/>
                <a:cs typeface="Courier New"/>
                <a:sym typeface="Courier New"/>
              </a:rPr>
              <a:t>fileDate</a:t>
            </a:r>
            <a:r>
              <a:rPr lang="en-US" sz="1200" b="1" dirty="0">
                <a:latin typeface="Courier New"/>
                <a:ea typeface="Courier New"/>
                <a:cs typeface="Courier New"/>
                <a:sym typeface="Courier New"/>
              </a:rPr>
              <a:t>=20090805 </a:t>
            </a:r>
          </a:p>
          <a:p>
            <a:pPr marL="0" lvl="0" indent="0">
              <a:spcBef>
                <a:spcPts val="200"/>
              </a:spcBef>
              <a:buSzTx/>
              <a:buNone/>
              <a:defRPr sz="1800"/>
            </a:pPr>
            <a:r>
              <a:rPr lang="en-US" sz="1200" b="1" dirty="0">
                <a:latin typeface="Courier New"/>
                <a:ea typeface="Courier New"/>
                <a:cs typeface="Courier New"/>
                <a:sym typeface="Courier New"/>
              </a:rPr>
              <a:t>##source=myImputationProgramV3.1 </a:t>
            </a:r>
          </a:p>
          <a:p>
            <a:pPr marL="0" lvl="0" indent="0">
              <a:spcBef>
                <a:spcPts val="200"/>
              </a:spcBef>
              <a:buSzTx/>
              <a:buNone/>
              <a:defRPr sz="1800"/>
            </a:pPr>
            <a:r>
              <a:rPr lang="en-US" sz="1200" b="1"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275177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9257760" cy="4641120"/>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b="1" dirty="0">
                <a:latin typeface="Courier New"/>
                <a:ea typeface="Courier New"/>
                <a:cs typeface="Courier New"/>
                <a:sym typeface="Courier New"/>
              </a:rPr>
              <a:t>##INFO=&lt;ID=</a:t>
            </a:r>
            <a:r>
              <a:rPr lang="en-US" sz="1200" b="1" dirty="0" err="1">
                <a:latin typeface="Courier New"/>
                <a:ea typeface="Courier New"/>
                <a:cs typeface="Courier New"/>
                <a:sym typeface="Courier New"/>
              </a:rPr>
              <a:t>NS,Number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="Number of Samples With Data"&gt; ##INFO=&lt;ID=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="Total Depth"&gt; ##INFO=&lt;ID=</a:t>
            </a:r>
            <a:r>
              <a:rPr lang="en-US" sz="1200" b="1" dirty="0" err="1">
                <a:latin typeface="Courier New"/>
                <a:ea typeface="Courier New"/>
                <a:cs typeface="Courier New"/>
                <a:sym typeface="Courier New"/>
              </a:rPr>
              <a:t>AF,Number</a:t>
            </a:r>
            <a:r>
              <a:rPr lang="en-US" sz="1200" b="1" dirty="0">
                <a:latin typeface="Courier New"/>
                <a:ea typeface="Courier New"/>
                <a:cs typeface="Courier New"/>
                <a:sym typeface="Courier New"/>
              </a:rPr>
              <a:t>=.,Type=</a:t>
            </a:r>
            <a:r>
              <a:rPr lang="en-US" sz="1200" b="1" dirty="0" err="1">
                <a:latin typeface="Courier New"/>
                <a:ea typeface="Courier New"/>
                <a:cs typeface="Courier New"/>
                <a:sym typeface="Courier New"/>
              </a:rPr>
              <a:t>Float,Description</a:t>
            </a:r>
            <a:r>
              <a:rPr lang="en-US" sz="1200" b="1" dirty="0">
                <a:latin typeface="Courier New"/>
                <a:ea typeface="Courier New"/>
                <a:cs typeface="Courier New"/>
                <a:sym typeface="Courier New"/>
              </a:rPr>
              <a:t>="Allele Frequency"&gt; ##INFO=&lt;ID=</a:t>
            </a:r>
            <a:r>
              <a:rPr lang="en-US" sz="1200" b="1" dirty="0" err="1">
                <a:latin typeface="Courier New"/>
                <a:ea typeface="Courier New"/>
                <a:cs typeface="Courier New"/>
                <a:sym typeface="Courier New"/>
              </a:rPr>
              <a:t>AA,Number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="Ancestral Allele"&gt; ##INFO=&lt;ID=</a:t>
            </a:r>
            <a:r>
              <a:rPr lang="en-US" sz="1200" b="1" dirty="0" err="1">
                <a:latin typeface="Courier New"/>
                <a:ea typeface="Courier New"/>
                <a:cs typeface="Courier New"/>
                <a:sym typeface="Courier New"/>
              </a:rPr>
              <a:t>DB,Number</a:t>
            </a:r>
            <a:r>
              <a:rPr lang="en-US" sz="1200" b="1" dirty="0">
                <a:latin typeface="Courier New"/>
                <a:ea typeface="Courier New"/>
                <a:cs typeface="Courier New"/>
                <a:sym typeface="Courier New"/>
              </a:rPr>
              <a:t>=0,Type=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dbSNP</a:t>
            </a:r>
            <a:r>
              <a:rPr lang="en-US" sz="1200" b="1" dirty="0">
                <a:latin typeface="Courier New"/>
                <a:ea typeface="Courier New"/>
                <a:cs typeface="Courier New"/>
                <a:sym typeface="Courier New"/>
              </a:rPr>
              <a:t> membership, build 129"&gt; ##INFO=&lt;ID=H2,Number=0,Type=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="HapMap2 membership"&gt; </a:t>
            </a:r>
            <a:r>
              <a:rPr lang="en-US" sz="12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a:t>
            </a:r>
            <a:r>
              <a:rPr lang="en-US" sz="1200" b="1" dirty="0">
                <a:latin typeface="Courier New"/>
                <a:ea typeface="Courier New"/>
                <a:cs typeface="Courier New"/>
                <a:sym typeface="Courier New"/>
              </a:rPr>
              <a:t>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a:t>
            </a:r>
            <a:r>
              <a:rPr lang="en-US" sz="1000" b="1" dirty="0">
                <a:latin typeface="Courier New"/>
                <a:ea typeface="Courier New"/>
                <a:cs typeface="Courier New"/>
                <a:sym typeface="Courier New"/>
              </a:rPr>
              <a:t>NS=3;DP=14;AF=0.5;DB;H2</a:t>
            </a:r>
            <a:r>
              <a:rPr lang="en-US" sz="1000" dirty="0">
                <a:latin typeface="Courier New"/>
                <a:ea typeface="Courier New"/>
                <a:cs typeface="Courier New"/>
                <a:sym typeface="Courier New"/>
              </a:rPr>
              <a:t> 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a:t>
            </a:r>
            <a:r>
              <a:rPr lang="en-US" sz="1000" b="1" dirty="0">
                <a:latin typeface="Courier New"/>
                <a:ea typeface="Courier New"/>
                <a:cs typeface="Courier New"/>
                <a:sym typeface="Courier New"/>
              </a:rPr>
              <a:t>NS=3;DP=11;AF=0.017</a:t>
            </a:r>
            <a:r>
              <a:rPr lang="en-US" sz="1000" dirty="0">
                <a:latin typeface="Courier New"/>
                <a:ea typeface="Courier New"/>
                <a:cs typeface="Courier New"/>
                <a:sym typeface="Courier New"/>
              </a:rPr>
              <a:t> 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a:t>
            </a:r>
            <a:r>
              <a:rPr lang="en-US" sz="1000" b="1" dirty="0">
                <a:latin typeface="Courier New"/>
                <a:ea typeface="Courier New"/>
                <a:cs typeface="Courier New"/>
                <a:sym typeface="Courier New"/>
              </a:rPr>
              <a:t>NS=2;DP=10;AF=0.333,0.667;AA=T;DB</a:t>
            </a:r>
            <a:r>
              <a:rPr lang="en-US" sz="1000" dirty="0">
                <a:latin typeface="Courier New"/>
                <a:ea typeface="Courier New"/>
                <a:cs typeface="Courier New"/>
                <a:sym typeface="Courier New"/>
              </a:rPr>
              <a:t> 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1492308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54183"/>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a:t>
            </a:r>
            <a:r>
              <a:rPr lang="en-US" sz="1200" b="1"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b="1" dirty="0">
                <a:latin typeface="Courier New"/>
                <a:ea typeface="Courier New"/>
                <a:cs typeface="Courier New"/>
                <a:sym typeface="Courier New"/>
              </a:rPr>
              <a:t>##FILTER=&lt;ID=s50,Description="Less than 50% of samples have data"&gt; </a:t>
            </a:r>
            <a:r>
              <a:rPr lang="en-US" sz="1200" dirty="0">
                <a:latin typeface="Courier New"/>
                <a:ea typeface="Courier New"/>
                <a:cs typeface="Courier New"/>
                <a:sym typeface="Courier New"/>
              </a:rPr>
              <a:t>##FORMAT=&lt;ID=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a:t>
            </a:r>
            <a:r>
              <a:rPr lang="en-US" sz="1200" b="1" dirty="0">
                <a:latin typeface="Courier New"/>
                <a:ea typeface="Courier New"/>
                <a:cs typeface="Courier New"/>
                <a:sym typeface="Courier New"/>
              </a:rPr>
              <a:t>FILTER</a:t>
            </a:r>
            <a:r>
              <a:rPr lang="en-US" sz="1200" dirty="0">
                <a:latin typeface="Courier New"/>
                <a:ea typeface="Courier New"/>
                <a:cs typeface="Courier New"/>
                <a:sym typeface="Courier New"/>
              </a:rPr>
              <a:t> INFO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NS=3;DP=14;AF=0.5;DB;H2 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a:t>
            </a:r>
            <a:r>
              <a:rPr lang="en-US" sz="1000" b="1" dirty="0">
                <a:latin typeface="Courier New"/>
                <a:ea typeface="Courier New"/>
                <a:cs typeface="Courier New"/>
                <a:sym typeface="Courier New"/>
              </a:rPr>
              <a:t>q10</a:t>
            </a:r>
            <a:r>
              <a:rPr lang="en-US" sz="1000" dirty="0">
                <a:latin typeface="Courier New"/>
                <a:ea typeface="Courier New"/>
                <a:cs typeface="Courier New"/>
                <a:sym typeface="Courier New"/>
              </a:rPr>
              <a:t> NS=3;DP=11;AF=0.017 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NS=2;DP=10;AF=0.333,0.667;AA=T;DB 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1368572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a:t>Genome Reference Consortium</a:t>
            </a:r>
          </a:p>
          <a:p>
            <a:r>
              <a:rPr lang="en-US" dirty="0"/>
              <a:t>A mosaic nucleic acid sequence</a:t>
            </a:r>
          </a:p>
          <a:p>
            <a:pPr lvl="1"/>
            <a:r>
              <a:rPr lang="en-US" sz="1600" dirty="0">
                <a:cs typeface="Courier"/>
              </a:rPr>
              <a:t>...GTGCGTAGACTGCTAGATCGAAGA...</a:t>
            </a:r>
            <a:endParaRPr lang="en-US" dirty="0">
              <a:cs typeface="Courier"/>
            </a:endParaRPr>
          </a:p>
          <a:p>
            <a:pPr lvl="1"/>
            <a:endParaRPr lang="en-US" dirty="0">
              <a:cs typeface="Courier"/>
            </a:endParaRPr>
          </a:p>
          <a:p>
            <a:pPr lvl="1"/>
            <a:endParaRPr lang="en-US" dirty="0">
              <a:cs typeface="Courier"/>
            </a:endParaRPr>
          </a:p>
          <a:p>
            <a:pPr lvl="1"/>
            <a:endParaRPr lang="en-US" dirty="0">
              <a:cs typeface="Courier"/>
            </a:endParaRPr>
          </a:p>
          <a:p>
            <a:r>
              <a:rPr lang="en-US" dirty="0">
                <a:cs typeface="Courier"/>
              </a:rPr>
              <a:t>What changes between versions?</a:t>
            </a:r>
          </a:p>
          <a:p>
            <a:pPr lvl="1"/>
            <a:r>
              <a:rPr lang="en-US" dirty="0">
                <a:cs typeface="Courier"/>
              </a:rPr>
              <a:t>First version: 150,000 gaps</a:t>
            </a:r>
          </a:p>
          <a:p>
            <a:pPr lvl="1"/>
            <a:r>
              <a:rPr lang="en-US" dirty="0">
                <a:cs typeface="Courier"/>
              </a:rPr>
              <a:t>HG19: 250 gaps</a:t>
            </a:r>
          </a:p>
        </p:txBody>
      </p:sp>
      <p:sp>
        <p:nvSpPr>
          <p:cNvPr id="3" name="Title 2"/>
          <p:cNvSpPr>
            <a:spLocks noGrp="1"/>
          </p:cNvSpPr>
          <p:nvPr>
            <p:ph type="title"/>
          </p:nvPr>
        </p:nvSpPr>
        <p:spPr/>
        <p:txBody>
          <a:bodyPr/>
          <a:lstStyle/>
          <a:p>
            <a:r>
              <a:rPr lang="en-US" dirty="0"/>
              <a:t>Reference genome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324163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01931"/>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a:t>
            </a:r>
            <a:r>
              <a:rPr lang="en-US" sz="1200" b="1" dirty="0">
                <a:latin typeface="Courier New"/>
                <a:ea typeface="Courier New"/>
                <a:cs typeface="Courier New"/>
                <a:sym typeface="Courier New"/>
              </a:rPr>
              <a:t>##FORMAT=&lt;ID=</a:t>
            </a:r>
            <a:r>
              <a:rPr lang="en-US" sz="1200" b="1" dirty="0" err="1">
                <a:latin typeface="Courier New"/>
                <a:ea typeface="Courier New"/>
                <a:cs typeface="Courier New"/>
                <a:sym typeface="Courier New"/>
              </a:rPr>
              <a:t>GT,Number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="Genotype"&gt; ##FORMAT=&lt;ID=</a:t>
            </a:r>
            <a:r>
              <a:rPr lang="en-US" sz="1200" b="1" dirty="0" err="1">
                <a:latin typeface="Courier New"/>
                <a:ea typeface="Courier New"/>
                <a:cs typeface="Courier New"/>
                <a:sym typeface="Courier New"/>
              </a:rPr>
              <a:t>GQ,Number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="Genotype Quality"&gt; ##FORMAT=&lt;ID=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="Read Depth"&gt; ##FORMAT=&lt;ID=</a:t>
            </a:r>
            <a:r>
              <a:rPr lang="en-US" sz="1200" b="1" dirty="0" err="1">
                <a:latin typeface="Courier New"/>
                <a:ea typeface="Courier New"/>
                <a:cs typeface="Courier New"/>
                <a:sym typeface="Courier New"/>
              </a:rPr>
              <a:t>HQ,Number</a:t>
            </a:r>
            <a:r>
              <a:rPr lang="en-US" sz="1200" b="1" dirty="0">
                <a:latin typeface="Courier New"/>
                <a:ea typeface="Courier New"/>
                <a:cs typeface="Courier New"/>
                <a:sym typeface="Courier New"/>
              </a:rPr>
              <a:t>=2,Type=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b="1" dirty="0">
                <a:latin typeface="Courier New"/>
                <a:ea typeface="Courier New"/>
                <a:cs typeface="Courier New"/>
                <a:sym typeface="Courier New"/>
              </a:rPr>
              <a:t>FORMAT</a:t>
            </a:r>
            <a:r>
              <a:rPr lang="en-US" sz="1200" dirty="0">
                <a:latin typeface="Courier New"/>
                <a:ea typeface="Courier New"/>
                <a:cs typeface="Courier New"/>
                <a:sym typeface="Courier New"/>
              </a:rPr>
              <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NS=3;DP=14;AF=0.5;DB;H2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NS=3;DP=11;AF=0.017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NS=2;DP=10;AF=0.333,0.667;AA=T;DB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2059330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solidFill>
                  <a:srgbClr val="FF0000"/>
                </a:solidFill>
                <a:latin typeface="Courier New"/>
                <a:ea typeface="Courier New"/>
                <a:cs typeface="Courier New"/>
                <a:sym typeface="Courier New"/>
              </a:rPr>
              <a:t>#CHROM POS ID REF ALT QUAL FILTER 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14370 rs6054257 G A 29 PASS NS=3;DP=14;AF=0.5;DB;H2 </a:t>
            </a:r>
            <a:r>
              <a:rPr lang="en-US" sz="900" dirty="0">
                <a:latin typeface="Courier New"/>
                <a:ea typeface="Courier New"/>
                <a:cs typeface="Courier New"/>
                <a:sym typeface="Courier New"/>
              </a:rPr>
              <a:t>GT:GQ:DP:HQ 0|0:48:1:51,51 1|0:48:8:51,51 1/1:43:5:.,.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17330 . T A 3 q10 NS=3;DP=11;AF=0.017 </a:t>
            </a:r>
            <a:r>
              <a:rPr lang="en-US" sz="900" dirty="0">
                <a:latin typeface="Courier New"/>
                <a:ea typeface="Courier New"/>
                <a:cs typeface="Courier New"/>
                <a:sym typeface="Courier New"/>
              </a:rPr>
              <a:t>GT:GQ:DP:HQ 0|0:49:3:58,50 0|1:3:5:65,3 0/0:41:3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1110696 rs6040355 A G,T 67 PASS NS=2;DP=10;AF=0.333,0.667;AA=T;DB </a:t>
            </a:r>
            <a:r>
              <a:rPr lang="en-US" sz="900" dirty="0">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145554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p>
          <a:p>
            <a:pPr marL="0" lvl="0" indent="0">
              <a:spcBef>
                <a:spcPts val="200"/>
              </a:spcBef>
              <a:buSzTx/>
              <a:buNone/>
              <a:defRPr sz="1800"/>
            </a:pP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p>
          <a:p>
            <a:pPr marL="0" lvl="0" indent="0">
              <a:spcBef>
                <a:spcPts val="200"/>
              </a:spcBef>
              <a:buSzTx/>
              <a:buNone/>
              <a:defRPr sz="1800"/>
            </a:pP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a:latin typeface="Courier New"/>
                <a:ea typeface="Courier New"/>
                <a:cs typeface="Courier New"/>
                <a:sym typeface="Courier New"/>
              </a:rPr>
              <a:t>#CHROM  POS     ID         REF ALT  QUAL FILTER INFO               </a:t>
            </a:r>
          </a:p>
          <a:p>
            <a:pPr marL="0" lvl="0" indent="0">
              <a:spcBef>
                <a:spcPts val="200"/>
              </a:spcBef>
              <a:buSzTx/>
              <a:buNone/>
              <a:defRPr sz="1800"/>
            </a:pPr>
            <a:r>
              <a:rPr lang="en-US" sz="1400" b="1" dirty="0">
                <a:latin typeface="Courier New"/>
                <a:ea typeface="Courier New"/>
                <a:cs typeface="Courier New"/>
                <a:sym typeface="Courier New"/>
              </a:rPr>
              <a:t>20	   14370    rs6054257  G   A    29   PASS   NS=3;DP=14;AF=0.5;DB;H2 			</a:t>
            </a:r>
          </a:p>
          <a:p>
            <a:pPr marL="0" lvl="0" indent="0">
              <a:spcBef>
                <a:spcPts val="200"/>
              </a:spcBef>
              <a:buSzTx/>
              <a:buNone/>
              <a:defRPr sz="1800"/>
            </a:pPr>
            <a:r>
              <a:rPr lang="en-US" sz="1400" b="1" dirty="0">
                <a:latin typeface="Courier New"/>
                <a:ea typeface="Courier New"/>
                <a:cs typeface="Courier New"/>
                <a:sym typeface="Courier New"/>
              </a:rPr>
              <a:t>20	   17330    . 	      T   A    3    q10    NS=3;DP=11;AF=0.017     			</a:t>
            </a:r>
          </a:p>
          <a:p>
            <a:pPr marL="0" lvl="0" indent="0">
              <a:spcBef>
                <a:spcPts val="200"/>
              </a:spcBef>
              <a:buSzTx/>
              <a:buNone/>
              <a:defRPr sz="1800"/>
            </a:pPr>
            <a:r>
              <a:rPr lang="en-US" sz="1400" b="1" dirty="0">
                <a:latin typeface="Courier New"/>
                <a:ea typeface="Courier New"/>
                <a:cs typeface="Courier New"/>
                <a:sym typeface="Courier New"/>
              </a:rPr>
              <a:t>20	   1110696  rs6040355  A  G,T   67   PASS   NS=2;DP=10;AF=0.333,0.667;AA=T;DB </a:t>
            </a:r>
            <a:r>
              <a:rPr lang="en-US" sz="1200" b="1" dirty="0">
                <a:latin typeface="Courier New"/>
                <a:ea typeface="Courier New"/>
                <a:cs typeface="Courier New"/>
                <a:sym typeface="Courier New"/>
              </a:rPr>
              <a:t>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1905700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dirty="0">
                <a:solidFill>
                  <a:srgbClr val="FF0000"/>
                </a:solidFill>
                <a:latin typeface="Courier New"/>
                <a:ea typeface="Courier New"/>
                <a:cs typeface="Courier New"/>
                <a:sym typeface="Courier New"/>
              </a:rPr>
              <a:t>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a:t>
            </a:r>
            <a:r>
              <a:rPr lang="en-US" sz="900" dirty="0">
                <a:solidFill>
                  <a:srgbClr val="FF0000"/>
                </a:solidFill>
                <a:latin typeface="Courier New"/>
                <a:ea typeface="Courier New"/>
                <a:cs typeface="Courier New"/>
                <a:sym typeface="Courier New"/>
              </a:rPr>
              <a:t>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a:t>
            </a:r>
            <a:r>
              <a:rPr lang="en-US" sz="900" dirty="0">
                <a:solidFill>
                  <a:srgbClr val="FF0000"/>
                </a:solidFill>
                <a:latin typeface="Courier New"/>
                <a:ea typeface="Courier New"/>
                <a:cs typeface="Courier New"/>
                <a:sym typeface="Courier New"/>
              </a:rPr>
              <a:t>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a:t>
            </a:r>
            <a:r>
              <a:rPr lang="en-US" sz="900" dirty="0">
                <a:solidFill>
                  <a:srgbClr val="FF0000"/>
                </a:solidFill>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344775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p>
          <a:p>
            <a:pPr marL="0" lvl="0" indent="0">
              <a:spcBef>
                <a:spcPts val="200"/>
              </a:spcBef>
              <a:buSzTx/>
              <a:buNone/>
              <a:defRPr sz="1800"/>
            </a:pP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p>
          <a:p>
            <a:pPr marL="0" lvl="0" indent="0">
              <a:spcBef>
                <a:spcPts val="200"/>
              </a:spcBef>
              <a:buSzTx/>
              <a:buNone/>
              <a:defRPr sz="1800"/>
            </a:pP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p>
          <a:p>
            <a:pPr marL="0" lvl="0" indent="0">
              <a:spcBef>
                <a:spcPts val="200"/>
              </a:spcBef>
              <a:buSzTx/>
              <a:buNone/>
              <a:defRPr sz="1800"/>
            </a:pP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a:latin typeface="Courier New"/>
                <a:ea typeface="Courier New"/>
                <a:cs typeface="Courier New"/>
                <a:sym typeface="Courier New"/>
              </a:rPr>
              <a:t>#FORMAT 		  	NA00001 			NA00002 			NA00003 </a:t>
            </a:r>
          </a:p>
          <a:p>
            <a:pPr marL="0" lvl="0" indent="0">
              <a:spcBef>
                <a:spcPts val="200"/>
              </a:spcBef>
              <a:buSzTx/>
              <a:buNone/>
              <a:defRPr sz="1800"/>
            </a:pPr>
            <a:r>
              <a:rPr lang="en-US" sz="1400" b="1" dirty="0">
                <a:latin typeface="Courier New"/>
                <a:ea typeface="Courier New"/>
                <a:cs typeface="Courier New"/>
                <a:sym typeface="Courier New"/>
              </a:rPr>
              <a:t>GT:GQ:DP:HQ 		0|0:48:1:51,51 	1|0:48:8:51,51 	1/1:43:5:.,. </a:t>
            </a:r>
          </a:p>
          <a:p>
            <a:pPr marL="0" lvl="0" indent="0">
              <a:spcBef>
                <a:spcPts val="200"/>
              </a:spcBef>
              <a:buSzTx/>
              <a:buNone/>
              <a:defRPr sz="1800"/>
            </a:pPr>
            <a:r>
              <a:rPr lang="en-US" sz="1400" b="1" dirty="0">
                <a:latin typeface="Courier New"/>
                <a:ea typeface="Courier New"/>
                <a:cs typeface="Courier New"/>
                <a:sym typeface="Courier New"/>
              </a:rPr>
              <a:t>GT:GQ:DP:HQ 		0|0:49:3:58,50 	0|1:3:5:65,3 	0/0:41:3 </a:t>
            </a:r>
          </a:p>
          <a:p>
            <a:pPr marL="0" lvl="0" indent="0">
              <a:spcBef>
                <a:spcPts val="200"/>
              </a:spcBef>
              <a:buSzTx/>
              <a:buNone/>
              <a:defRPr sz="1800"/>
            </a:pPr>
            <a:r>
              <a:rPr lang="en-US" sz="1400" b="1" dirty="0">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a:t>VCF Files</a:t>
            </a:r>
          </a:p>
        </p:txBody>
      </p:sp>
    </p:spTree>
    <p:extLst>
      <p:ext uri="{BB962C8B-B14F-4D97-AF65-F5344CB8AC3E}">
        <p14:creationId xmlns:p14="http://schemas.microsoft.com/office/powerpoint/2010/main" val="386154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E43E2FC-929F-3643-9F74-A87B31BEA396}"/>
              </a:ext>
            </a:extLst>
          </p:cNvPr>
          <p:cNvSpPr>
            <a:spLocks noGrp="1"/>
          </p:cNvSpPr>
          <p:nvPr>
            <p:ph type="title"/>
          </p:nvPr>
        </p:nvSpPr>
        <p:spPr>
          <a:xfrm>
            <a:off x="252000" y="630000"/>
            <a:ext cx="6727298" cy="745200"/>
          </a:xfrm>
        </p:spPr>
        <p:txBody>
          <a:bodyPr/>
          <a:lstStyle/>
          <a:p>
            <a:r>
              <a:rPr lang="en-US" dirty="0"/>
              <a:t>GATK Joint genotyping</a:t>
            </a:r>
            <a:endParaRPr lang="en-GB" dirty="0"/>
          </a:p>
        </p:txBody>
      </p:sp>
      <p:pic>
        <p:nvPicPr>
          <p:cNvPr id="4" name="Bildobjekt 3">
            <a:extLst>
              <a:ext uri="{FF2B5EF4-FFF2-40B4-BE49-F238E27FC236}">
                <a16:creationId xmlns:a16="http://schemas.microsoft.com/office/drawing/2014/main" id="{DA73C0F5-9623-DA48-9C1D-78568FC8112A}"/>
              </a:ext>
            </a:extLst>
          </p:cNvPr>
          <p:cNvPicPr>
            <a:picLocks noChangeAspect="1"/>
          </p:cNvPicPr>
          <p:nvPr/>
        </p:nvPicPr>
        <p:blipFill rotWithShape="1">
          <a:blip r:embed="rId2"/>
          <a:srcRect l="37960" r="32653"/>
          <a:stretch/>
        </p:blipFill>
        <p:spPr>
          <a:xfrm>
            <a:off x="2869163" y="1803894"/>
            <a:ext cx="3405673" cy="4772295"/>
          </a:xfrm>
          <a:prstGeom prst="rect">
            <a:avLst/>
          </a:prstGeom>
        </p:spPr>
      </p:pic>
    </p:spTree>
    <p:extLst>
      <p:ext uri="{BB962C8B-B14F-4D97-AF65-F5344CB8AC3E}">
        <p14:creationId xmlns:p14="http://schemas.microsoft.com/office/powerpoint/2010/main" val="771510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gVCF</a:t>
            </a:r>
            <a:r>
              <a:rPr lang="en-US" dirty="0"/>
              <a:t> Files</a:t>
            </a:r>
          </a:p>
        </p:txBody>
      </p:sp>
      <p:sp>
        <p:nvSpPr>
          <p:cNvPr id="4" name="Shape 551"/>
          <p:cNvSpPr>
            <a:spLocks noGrp="1"/>
          </p:cNvSpPr>
          <p:nvPr>
            <p:ph idx="1"/>
          </p:nvPr>
        </p:nvSpPr>
        <p:spPr>
          <a:xfrm>
            <a:off x="252000" y="2256068"/>
            <a:ext cx="9140194" cy="4719497"/>
          </a:xfrm>
          <a:prstGeom prst="rect">
            <a:avLst/>
          </a:prstGeom>
        </p:spPr>
        <p:txBody>
          <a:bodyPr>
            <a:normAutofit/>
          </a:bodyPr>
          <a:lstStyle/>
          <a:p>
            <a:pPr marL="0" lvl="0" indent="0">
              <a:spcBef>
                <a:spcPts val="200"/>
              </a:spcBef>
              <a:buSzTx/>
              <a:buNone/>
              <a:defRPr sz="1800"/>
            </a:pPr>
            <a:r>
              <a:rPr lang="en-US" b="1" dirty="0" err="1">
                <a:cs typeface="Courier New"/>
              </a:rPr>
              <a:t>gVCF</a:t>
            </a:r>
            <a:r>
              <a:rPr lang="en-US" b="1" dirty="0">
                <a:cs typeface="Courier New"/>
              </a:rPr>
              <a:t>			       </a:t>
            </a: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sz="1600" b="1" dirty="0">
              <a:latin typeface="Courier New"/>
              <a:cs typeface="Courier New"/>
            </a:endParaRPr>
          </a:p>
          <a:p>
            <a:pPr marL="0" lvl="0" indent="0">
              <a:spcBef>
                <a:spcPts val="200"/>
              </a:spcBef>
              <a:buSzTx/>
              <a:buNone/>
              <a:defRPr sz="1800"/>
            </a:pPr>
            <a:endParaRPr lang="en-US" sz="1600" b="1" dirty="0">
              <a:latin typeface="Courier New"/>
              <a:cs typeface="Courier New"/>
            </a:endParaRPr>
          </a:p>
          <a:p>
            <a:pPr marL="0" lvl="0" indent="0">
              <a:spcBef>
                <a:spcPts val="200"/>
              </a:spcBef>
              <a:buSzTx/>
              <a:buNone/>
              <a:defRPr sz="1800"/>
            </a:pPr>
            <a:endParaRPr lang="en-US" sz="1600" b="1" dirty="0">
              <a:latin typeface="Courier New"/>
              <a:cs typeface="Courier New"/>
            </a:endParaRPr>
          </a:p>
          <a:p>
            <a:pPr marL="0" lvl="0" indent="0">
              <a:spcBef>
                <a:spcPts val="200"/>
              </a:spcBef>
              <a:buSzTx/>
              <a:buNone/>
              <a:defRPr sz="1800"/>
            </a:pPr>
            <a:r>
              <a:rPr lang="en-US" sz="1600" dirty="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=0(inclusive),</a:t>
            </a:r>
            <a:r>
              <a:rPr lang="en-US" sz="1600" dirty="0" err="1">
                <a:latin typeface="Courier New"/>
                <a:cs typeface="Courier New"/>
              </a:rPr>
              <a:t>maxGQ</a:t>
            </a:r>
            <a:r>
              <a:rPr lang="en-US" sz="1600" dirty="0">
                <a:latin typeface="Courier New"/>
                <a:cs typeface="Courier New"/>
              </a:rPr>
              <a:t>=5(exclusive)</a:t>
            </a:r>
          </a:p>
          <a:p>
            <a:pPr marL="0" indent="0">
              <a:buNone/>
            </a:pPr>
            <a:r>
              <a:rPr lang="en-US" sz="1600" dirty="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=20(inclusive),</a:t>
            </a:r>
            <a:r>
              <a:rPr lang="en-US" sz="1600" dirty="0" err="1">
                <a:latin typeface="Courier New"/>
                <a:cs typeface="Courier New"/>
              </a:rPr>
              <a:t>maxGQ</a:t>
            </a:r>
            <a:r>
              <a:rPr lang="en-US" sz="1600" dirty="0">
                <a:latin typeface="Courier New"/>
                <a:cs typeface="Courier New"/>
              </a:rPr>
              <a:t>=60(exclusive)</a:t>
            </a:r>
          </a:p>
          <a:p>
            <a:pPr marL="0" indent="0">
              <a:buNone/>
            </a:pPr>
            <a:r>
              <a:rPr lang="en-US" sz="1600" dirty="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=5(inclusive),</a:t>
            </a:r>
            <a:r>
              <a:rPr lang="en-US" sz="1600" dirty="0" err="1">
                <a:latin typeface="Courier New"/>
                <a:cs typeface="Courier New"/>
              </a:rPr>
              <a:t>maxGQ</a:t>
            </a:r>
            <a:r>
              <a:rPr lang="en-US" sz="1600" dirty="0">
                <a:latin typeface="Courier New"/>
                <a:cs typeface="Courier New"/>
              </a:rPr>
              <a:t>=20(exclusive)</a:t>
            </a:r>
            <a:endParaRPr sz="1600" dirty="0">
              <a:latin typeface="Courier New"/>
              <a:ea typeface="Courier New"/>
              <a:cs typeface="Courier New"/>
              <a:sym typeface="Courier New"/>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02" r="51418"/>
          <a:stretch/>
        </p:blipFill>
        <p:spPr>
          <a:xfrm>
            <a:off x="252000" y="1861371"/>
            <a:ext cx="1980000" cy="3402960"/>
          </a:xfrm>
          <a:prstGeom prst="rect">
            <a:avLst/>
          </a:prstGeom>
        </p:spPr>
      </p:pic>
    </p:spTree>
    <p:extLst>
      <p:ext uri="{BB962C8B-B14F-4D97-AF65-F5344CB8AC3E}">
        <p14:creationId xmlns:p14="http://schemas.microsoft.com/office/powerpoint/2010/main" val="2114918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1770511439"/>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5422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lstStyle/>
          <a:p>
            <a:r>
              <a:rPr lang="en-GB" dirty="0"/>
              <a:t>Remove low quality variants</a:t>
            </a:r>
          </a:p>
          <a:p>
            <a:r>
              <a:rPr lang="en-GB" dirty="0"/>
              <a:t>For large data sets: GATK has a machine learning algorithm that can be trained to recognise ”likely false” variants</a:t>
            </a:r>
          </a:p>
          <a:p>
            <a:r>
              <a:rPr lang="en-GB" dirty="0"/>
              <a:t>For smaller data sets: Hard filters on information in the VCF file</a:t>
            </a:r>
          </a:p>
          <a:p>
            <a:pPr marL="457200" lvl="1" indent="0">
              <a:buNone/>
            </a:pPr>
            <a:endParaRPr lang="en-GB" dirty="0"/>
          </a:p>
          <a:p>
            <a:pPr lvl="1"/>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1067305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a:t>
            </a:r>
          </a:p>
        </p:txBody>
      </p:sp>
      <p:sp>
        <p:nvSpPr>
          <p:cNvPr id="6" name="Content Placeholder 1"/>
          <p:cNvSpPr>
            <a:spLocks noGrp="1"/>
          </p:cNvSpPr>
          <p:nvPr>
            <p:ph idx="1"/>
          </p:nvPr>
        </p:nvSpPr>
        <p:spPr>
          <a:xfrm>
            <a:off x="252000" y="1576800"/>
            <a:ext cx="8640000" cy="4629229"/>
          </a:xfrm>
        </p:spPr>
        <p:txBody>
          <a:bodyPr>
            <a:normAutofit/>
          </a:bodyPr>
          <a:lstStyle/>
          <a:p>
            <a:pPr marL="0" indent="0">
              <a:buNone/>
            </a:pPr>
            <a:r>
              <a:rPr lang="en-US" dirty="0">
                <a:latin typeface="Monaco" charset="0"/>
                <a:ea typeface="Monaco" charset="0"/>
                <a:cs typeface="Monaco" charset="0"/>
              </a:rPr>
              <a:t>module load GATK</a:t>
            </a:r>
          </a:p>
          <a:p>
            <a:pPr marL="0" indent="0">
              <a:buNone/>
            </a:pPr>
            <a:endParaRPr lang="en-US" dirty="0"/>
          </a:p>
          <a:p>
            <a:pPr marL="0" lvl="0" indent="0">
              <a:spcBef>
                <a:spcPts val="200"/>
              </a:spcBef>
              <a:buSzTx/>
              <a:buNone/>
              <a:defRPr sz="1800"/>
            </a:pPr>
            <a:r>
              <a:rPr lang="en-US" sz="1400" dirty="0">
                <a:latin typeface="Courier New"/>
                <a:ea typeface="Courier New"/>
                <a:cs typeface="Courier New"/>
                <a:sym typeface="Courier New"/>
              </a:rPr>
              <a:t>#CHROM POS ID REF ALT QUAL FILTER INFO FORMAT</a:t>
            </a:r>
          </a:p>
          <a:p>
            <a:pPr marL="0" lvl="0" indent="0">
              <a:spcBef>
                <a:spcPts val="200"/>
              </a:spcBef>
              <a:buSzTx/>
              <a:buNone/>
              <a:defRPr sz="1800"/>
            </a:pPr>
            <a:r>
              <a:rPr lang="en-US" sz="1400" dirty="0">
                <a:latin typeface="Courier New"/>
                <a:ea typeface="Courier New"/>
                <a:cs typeface="Courier New"/>
                <a:sym typeface="Courier New"/>
              </a:rPr>
              <a:t>20 14370 rs6054257 G A 29 PASS NS=3;DP=14;AF=0.5;DB;H2 GT:GQ:DP:HQ</a:t>
            </a:r>
            <a:endParaRPr lang="en-US" dirty="0"/>
          </a:p>
          <a:p>
            <a:pPr marL="0" indent="0">
              <a:buNone/>
            </a:pPr>
            <a:endParaRPr lang="en-US" dirty="0"/>
          </a:p>
          <a:p>
            <a:pPr marL="0" indent="0">
              <a:buNone/>
            </a:pPr>
            <a:r>
              <a:rPr lang="en-US" dirty="0" err="1"/>
              <a:t>VariantFiltration</a:t>
            </a:r>
            <a:endParaRPr lang="en-US" dirty="0"/>
          </a:p>
          <a:p>
            <a:pPr marL="0" indent="0">
              <a:buNone/>
            </a:pPr>
            <a:r>
              <a:rPr lang="en-US" dirty="0"/>
              <a:t>	--</a:t>
            </a:r>
            <a:r>
              <a:rPr lang="en-US" dirty="0" err="1"/>
              <a:t>filterExpression</a:t>
            </a:r>
            <a:r>
              <a:rPr lang="en-US" dirty="0"/>
              <a:t> ”QD &lt; 2”</a:t>
            </a:r>
          </a:p>
          <a:p>
            <a:pPr marL="0" indent="0">
              <a:buNone/>
            </a:pPr>
            <a:r>
              <a:rPr lang="en-US" dirty="0"/>
              <a:t>	--</a:t>
            </a:r>
            <a:r>
              <a:rPr lang="en-US" dirty="0" err="1"/>
              <a:t>filterName</a:t>
            </a:r>
            <a:r>
              <a:rPr lang="en-US" dirty="0"/>
              <a:t> </a:t>
            </a:r>
            <a:r>
              <a:rPr lang="en-US" dirty="0" err="1"/>
              <a:t>QDfilter</a:t>
            </a:r>
            <a:endParaRPr lang="en-US" dirty="0"/>
          </a:p>
          <a:p>
            <a:pPr marL="0" indent="0">
              <a:buNone/>
            </a:pPr>
            <a:r>
              <a:rPr lang="en-US" dirty="0"/>
              <a:t>	--</a:t>
            </a:r>
            <a:r>
              <a:rPr lang="en-US" dirty="0" err="1"/>
              <a:t>filterExpression</a:t>
            </a:r>
            <a:r>
              <a:rPr lang="en-US" dirty="0"/>
              <a:t>  ”MQ&lt; 40.0"</a:t>
            </a:r>
          </a:p>
          <a:p>
            <a:pPr marL="0" indent="0">
              <a:buNone/>
            </a:pPr>
            <a:r>
              <a:rPr lang="en-US" dirty="0"/>
              <a:t>	--</a:t>
            </a:r>
            <a:r>
              <a:rPr lang="en-US" dirty="0" err="1"/>
              <a:t>filterName</a:t>
            </a:r>
            <a:r>
              <a:rPr lang="en-US" dirty="0"/>
              <a:t> </a:t>
            </a:r>
            <a:r>
              <a:rPr lang="en-US" dirty="0" err="1"/>
              <a:t>MQfilter</a:t>
            </a:r>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1890103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a:t>A position where sample sequence does not agree with reference genome sequence</a:t>
            </a:r>
            <a:br>
              <a:rPr lang="en-US" dirty="0"/>
            </a:br>
            <a:br>
              <a:rPr lang="en-US" dirty="0"/>
            </a:br>
            <a:endParaRPr lang="en-US" dirty="0"/>
          </a:p>
        </p:txBody>
      </p:sp>
      <p:sp>
        <p:nvSpPr>
          <p:cNvPr id="3" name="Title 2"/>
          <p:cNvSpPr>
            <a:spLocks noGrp="1"/>
          </p:cNvSpPr>
          <p:nvPr>
            <p:ph type="title"/>
          </p:nvPr>
        </p:nvSpPr>
        <p:spPr/>
        <p:txBody>
          <a:bodyPr/>
          <a:lstStyle/>
          <a:p>
            <a:r>
              <a:rPr lang="en-US" dirty="0"/>
              <a:t>Variants</a:t>
            </a:r>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...GTGCGTAGACTGCTAGATCGAAGA...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Font typeface="Arial"/>
              <a:buNone/>
            </a:pPr>
            <a:br>
              <a:rPr lang="en-US" dirty="0"/>
            </a:br>
            <a:br>
              <a:rPr lang="en-US" dirty="0"/>
            </a:br>
            <a:endParaRPr lang="en-US" dirty="0"/>
          </a:p>
        </p:txBody>
      </p:sp>
    </p:spTree>
    <p:extLst>
      <p:ext uri="{BB962C8B-B14F-4D97-AF65-F5344CB8AC3E}">
        <p14:creationId xmlns:p14="http://schemas.microsoft.com/office/powerpoint/2010/main" val="1348069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920474426"/>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9373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Annotation</a:t>
            </a:r>
          </a:p>
        </p:txBody>
      </p:sp>
      <p:sp>
        <p:nvSpPr>
          <p:cNvPr id="4"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annovar</a:t>
            </a:r>
            <a:r>
              <a:rPr lang="en-US" dirty="0">
                <a:latin typeface="Monaco" charset="0"/>
                <a:ea typeface="Monaco" charset="0"/>
                <a:cs typeface="Monaco" charset="0"/>
              </a:rPr>
              <a:t> /</a:t>
            </a:r>
            <a:r>
              <a:rPr lang="en-US" dirty="0" err="1">
                <a:latin typeface="Monaco" charset="0"/>
                <a:ea typeface="Monaco" charset="0"/>
                <a:cs typeface="Monaco" charset="0"/>
              </a:rPr>
              <a:t>snpEff</a:t>
            </a:r>
            <a:r>
              <a:rPr lang="en-US" dirty="0">
                <a:latin typeface="Monaco" charset="0"/>
                <a:ea typeface="Monaco" charset="0"/>
                <a:cs typeface="Monaco" charset="0"/>
              </a:rPr>
              <a:t> / </a:t>
            </a:r>
            <a:r>
              <a:rPr lang="en-US" dirty="0" err="1">
                <a:latin typeface="Monaco" charset="0"/>
                <a:ea typeface="Monaco" charset="0"/>
                <a:cs typeface="Monaco" charset="0"/>
              </a:rPr>
              <a:t>vep</a:t>
            </a:r>
            <a:endParaRPr lang="en-US" dirty="0">
              <a:latin typeface="Monaco" charset="0"/>
              <a:ea typeface="Monaco" charset="0"/>
              <a:cs typeface="Monaco" charset="0"/>
            </a:endParaRPr>
          </a:p>
          <a:p>
            <a:pPr marL="0" indent="0" defTabSz="914400">
              <a:spcBef>
                <a:spcPts val="0"/>
              </a:spcBef>
              <a:buNone/>
            </a:pPr>
            <a:endParaRPr lang="en-US" dirty="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QUAL</a:t>
            </a:r>
          </a:p>
          <a:p>
            <a:pPr marL="0" lvl="0" indent="0">
              <a:spcBef>
                <a:spcPts val="200"/>
              </a:spcBef>
              <a:buSzTx/>
              <a:buNone/>
              <a:defRPr sz="1800"/>
            </a:pPr>
            <a:r>
              <a:rPr lang="en-US" sz="1400" dirty="0">
                <a:latin typeface="Courier New"/>
                <a:ea typeface="Courier New"/>
                <a:cs typeface="Courier New"/>
                <a:sym typeface="Courier New"/>
              </a:rPr>
              <a:t>20 14370 rs6054257 G A 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Gene-based</a:t>
            </a:r>
          </a:p>
          <a:p>
            <a:pPr lvl="1" defTabSz="914400">
              <a:spcBef>
                <a:spcPts val="0"/>
              </a:spcBef>
            </a:pPr>
            <a:r>
              <a:rPr lang="en-US" dirty="0"/>
              <a:t>Non-synonymous/synonymous</a:t>
            </a:r>
          </a:p>
          <a:p>
            <a:pPr defTabSz="914400">
              <a:spcBef>
                <a:spcPts val="0"/>
              </a:spcBef>
            </a:pPr>
            <a:r>
              <a:rPr lang="en-US" dirty="0"/>
              <a:t>Region-based</a:t>
            </a:r>
          </a:p>
          <a:p>
            <a:pPr lvl="1" defTabSz="914400">
              <a:spcBef>
                <a:spcPts val="0"/>
              </a:spcBef>
            </a:pPr>
            <a:r>
              <a:rPr lang="en-US" dirty="0" err="1"/>
              <a:t>CpG</a:t>
            </a:r>
            <a:r>
              <a:rPr lang="en-US" dirty="0"/>
              <a:t>-islands</a:t>
            </a:r>
          </a:p>
          <a:p>
            <a:pPr lvl="1" defTabSz="914400">
              <a:spcBef>
                <a:spcPts val="0"/>
              </a:spcBef>
            </a:pPr>
            <a:r>
              <a:rPr lang="en-US" dirty="0"/>
              <a:t>Conserved regions</a:t>
            </a:r>
          </a:p>
          <a:p>
            <a:pPr lvl="1" defTabSz="914400">
              <a:spcBef>
                <a:spcPts val="0"/>
              </a:spcBef>
            </a:pPr>
            <a:r>
              <a:rPr lang="en-US" dirty="0"/>
              <a:t>Predicted transcription factor binding sites</a:t>
            </a:r>
          </a:p>
          <a:p>
            <a:pPr defTabSz="914400">
              <a:spcBef>
                <a:spcPts val="0"/>
              </a:spcBef>
            </a:pPr>
            <a:r>
              <a:rPr lang="en-US" dirty="0"/>
              <a:t>Filter-based</a:t>
            </a:r>
          </a:p>
          <a:p>
            <a:pPr lvl="1" defTabSz="914400">
              <a:spcBef>
                <a:spcPts val="0"/>
              </a:spcBef>
            </a:pPr>
            <a:r>
              <a:rPr lang="en-US" dirty="0" err="1"/>
              <a:t>dbSNP</a:t>
            </a:r>
            <a:endParaRPr lang="en-US" dirty="0"/>
          </a:p>
          <a:p>
            <a:pPr lvl="1" defTabSz="914400">
              <a:spcBef>
                <a:spcPts val="0"/>
              </a:spcBef>
            </a:pPr>
            <a:r>
              <a:rPr lang="en-US" dirty="0"/>
              <a:t>1000G</a:t>
            </a:r>
          </a:p>
          <a:p>
            <a:pPr lvl="1" defTabSz="914400">
              <a:spcBef>
                <a:spcPts val="0"/>
              </a:spcBef>
            </a:pPr>
            <a:r>
              <a:rPr lang="en-US" dirty="0"/>
              <a:t>COSMIC</a:t>
            </a:r>
          </a:p>
        </p:txBody>
      </p:sp>
    </p:spTree>
    <p:extLst>
      <p:ext uri="{BB962C8B-B14F-4D97-AF65-F5344CB8AC3E}">
        <p14:creationId xmlns:p14="http://schemas.microsoft.com/office/powerpoint/2010/main" val="2046718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Annotation</a:t>
            </a:r>
          </a:p>
        </p:txBody>
      </p:sp>
      <p:sp>
        <p:nvSpPr>
          <p:cNvPr id="4"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annovar</a:t>
            </a:r>
            <a:r>
              <a:rPr lang="en-US" dirty="0">
                <a:latin typeface="Monaco" charset="0"/>
                <a:ea typeface="Monaco" charset="0"/>
                <a:cs typeface="Monaco" charset="0"/>
              </a:rPr>
              <a:t> /</a:t>
            </a:r>
            <a:r>
              <a:rPr lang="en-US" dirty="0" err="1">
                <a:latin typeface="Monaco" charset="0"/>
                <a:ea typeface="Monaco" charset="0"/>
                <a:cs typeface="Monaco" charset="0"/>
              </a:rPr>
              <a:t>snpEff</a:t>
            </a:r>
            <a:r>
              <a:rPr lang="en-US" dirty="0">
                <a:latin typeface="Monaco" charset="0"/>
                <a:ea typeface="Monaco" charset="0"/>
                <a:cs typeface="Monaco" charset="0"/>
              </a:rPr>
              <a:t> / </a:t>
            </a:r>
            <a:r>
              <a:rPr lang="en-US" dirty="0" err="1">
                <a:latin typeface="Monaco" charset="0"/>
                <a:ea typeface="Monaco" charset="0"/>
                <a:cs typeface="Monaco" charset="0"/>
              </a:rPr>
              <a:t>vep</a:t>
            </a:r>
            <a:endParaRPr lang="en-US" dirty="0">
              <a:latin typeface="Monaco" charset="0"/>
              <a:ea typeface="Monaco" charset="0"/>
              <a:cs typeface="Monaco" charset="0"/>
            </a:endParaRPr>
          </a:p>
          <a:p>
            <a:pPr marL="0" indent="0" defTabSz="914400">
              <a:spcBef>
                <a:spcPts val="0"/>
              </a:spcBef>
              <a:buNone/>
            </a:pPr>
            <a:endParaRPr lang="en-US" dirty="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QUAL</a:t>
            </a:r>
          </a:p>
          <a:p>
            <a:pPr marL="0" lvl="0" indent="0">
              <a:spcBef>
                <a:spcPts val="200"/>
              </a:spcBef>
              <a:buSzTx/>
              <a:buNone/>
              <a:defRPr sz="1800"/>
            </a:pPr>
            <a:r>
              <a:rPr lang="en-US" sz="1400" dirty="0">
                <a:latin typeface="Courier New"/>
                <a:ea typeface="Courier New"/>
                <a:cs typeface="Courier New"/>
                <a:sym typeface="Courier New"/>
              </a:rPr>
              <a:t>20 14370 rs6054257 G A 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Gene-based</a:t>
            </a:r>
          </a:p>
          <a:p>
            <a:pPr lvl="1" defTabSz="914400">
              <a:spcBef>
                <a:spcPts val="0"/>
              </a:spcBef>
            </a:pPr>
            <a:r>
              <a:rPr lang="en-US" dirty="0"/>
              <a:t>Non-synonymous/synonymous</a:t>
            </a:r>
          </a:p>
          <a:p>
            <a:pPr defTabSz="914400">
              <a:spcBef>
                <a:spcPts val="0"/>
              </a:spcBef>
            </a:pPr>
            <a:r>
              <a:rPr lang="en-US" dirty="0"/>
              <a:t>Region-based</a:t>
            </a:r>
          </a:p>
          <a:p>
            <a:pPr lvl="1" defTabSz="914400">
              <a:spcBef>
                <a:spcPts val="0"/>
              </a:spcBef>
            </a:pPr>
            <a:r>
              <a:rPr lang="en-US" dirty="0" err="1"/>
              <a:t>CpG</a:t>
            </a:r>
            <a:r>
              <a:rPr lang="en-US" dirty="0"/>
              <a:t>-islands</a:t>
            </a:r>
          </a:p>
          <a:p>
            <a:pPr lvl="1" defTabSz="914400">
              <a:spcBef>
                <a:spcPts val="0"/>
              </a:spcBef>
            </a:pPr>
            <a:r>
              <a:rPr lang="en-US" dirty="0"/>
              <a:t>Conserved regions</a:t>
            </a:r>
          </a:p>
          <a:p>
            <a:pPr lvl="1" defTabSz="914400">
              <a:spcBef>
                <a:spcPts val="0"/>
              </a:spcBef>
            </a:pPr>
            <a:r>
              <a:rPr lang="en-US" dirty="0"/>
              <a:t>Predicted transcription factor binding sites</a:t>
            </a:r>
          </a:p>
          <a:p>
            <a:pPr defTabSz="914400">
              <a:spcBef>
                <a:spcPts val="0"/>
              </a:spcBef>
            </a:pPr>
            <a:r>
              <a:rPr lang="en-US" dirty="0"/>
              <a:t>Filter-based</a:t>
            </a:r>
          </a:p>
          <a:p>
            <a:pPr lvl="1" defTabSz="914400">
              <a:spcBef>
                <a:spcPts val="0"/>
              </a:spcBef>
            </a:pPr>
            <a:r>
              <a:rPr lang="en-US" dirty="0" err="1"/>
              <a:t>dbSNP</a:t>
            </a:r>
            <a:endParaRPr lang="en-US" dirty="0"/>
          </a:p>
          <a:p>
            <a:pPr lvl="1" defTabSz="914400">
              <a:spcBef>
                <a:spcPts val="0"/>
              </a:spcBef>
            </a:pPr>
            <a:r>
              <a:rPr lang="en-US" dirty="0"/>
              <a:t>1000G</a:t>
            </a:r>
          </a:p>
          <a:p>
            <a:pPr lvl="1" defTabSz="914400">
              <a:spcBef>
                <a:spcPts val="0"/>
              </a:spcBef>
            </a:pPr>
            <a:r>
              <a:rPr lang="en-US" dirty="0"/>
              <a:t>COSMIC</a:t>
            </a:r>
          </a:p>
        </p:txBody>
      </p:sp>
      <p:sp>
        <p:nvSpPr>
          <p:cNvPr id="5" name="TextBox 4"/>
          <p:cNvSpPr txBox="1"/>
          <p:nvPr/>
        </p:nvSpPr>
        <p:spPr>
          <a:xfrm rot="19005030">
            <a:off x="4755466" y="4802035"/>
            <a:ext cx="4681434" cy="523220"/>
          </a:xfrm>
          <a:prstGeom prst="rect">
            <a:avLst/>
          </a:prstGeom>
          <a:noFill/>
          <a:ln>
            <a:noFill/>
          </a:ln>
        </p:spPr>
        <p:txBody>
          <a:bodyPr wrap="square" rtlCol="0">
            <a:spAutoFit/>
          </a:bodyPr>
          <a:lstStyle/>
          <a:p>
            <a:r>
              <a:rPr lang="en-US" sz="2800" dirty="0">
                <a:ln w="0">
                  <a:solidFill>
                    <a:srgbClr val="FF0000"/>
                  </a:solidFill>
                </a:ln>
                <a:solidFill>
                  <a:srgbClr val="FF0000"/>
                </a:solidFill>
                <a:effectLst>
                  <a:outerShdw blurRad="38100" dist="19050" dir="2700000" algn="tl" rotWithShape="0">
                    <a:schemeClr val="dk1">
                      <a:alpha val="40000"/>
                    </a:schemeClr>
                  </a:outerShdw>
                </a:effectLst>
              </a:rPr>
              <a:t>USE THE </a:t>
            </a:r>
            <a:r>
              <a:rPr lang="en-US" sz="2800">
                <a:ln w="0">
                  <a:solidFill>
                    <a:srgbClr val="FF0000"/>
                  </a:solidFill>
                </a:ln>
                <a:solidFill>
                  <a:srgbClr val="FF0000"/>
                </a:solidFill>
                <a:effectLst>
                  <a:outerShdw blurRad="38100" dist="19050" dir="2700000" algn="tl" rotWithShape="0">
                    <a:schemeClr val="dk1">
                      <a:alpha val="40000"/>
                    </a:schemeClr>
                  </a:outerShdw>
                </a:effectLst>
              </a:rPr>
              <a:t>SAME REFERENCE!</a:t>
            </a:r>
            <a:endParaRPr lang="en-US" sz="2800" dirty="0">
              <a:ln w="0">
                <a:solidFill>
                  <a:srgbClr val="FF0000"/>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7472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999" y="284767"/>
            <a:ext cx="7355432" cy="745200"/>
          </a:xfrm>
        </p:spPr>
        <p:txBody>
          <a:bodyPr/>
          <a:lstStyle/>
          <a:p>
            <a:r>
              <a:rPr lang="en-US" sz="3600" dirty="0"/>
              <a:t>Workflow file naming conventions</a:t>
            </a:r>
          </a:p>
        </p:txBody>
      </p:sp>
      <p:sp>
        <p:nvSpPr>
          <p:cNvPr id="10" name="Shape 571"/>
          <p:cNvSpPr txBox="1">
            <a:spLocks/>
          </p:cNvSpPr>
          <p:nvPr/>
        </p:nvSpPr>
        <p:spPr>
          <a:xfrm>
            <a:off x="634482" y="2200686"/>
            <a:ext cx="7893697"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sv-SE" sz="2400" dirty="0" err="1"/>
              <a:t>Use</a:t>
            </a:r>
            <a:r>
              <a:rPr lang="sv-SE" sz="2400" dirty="0"/>
              <a:t> informative </a:t>
            </a:r>
            <a:r>
              <a:rPr lang="sv-SE" sz="2400" dirty="0" err="1"/>
              <a:t>file</a:t>
            </a:r>
            <a:r>
              <a:rPr lang="sv-SE" sz="2400" dirty="0"/>
              <a:t> </a:t>
            </a:r>
            <a:r>
              <a:rPr lang="sv-SE" sz="2400" dirty="0" err="1"/>
              <a:t>names</a:t>
            </a:r>
            <a:endParaRPr lang="sv-SE" sz="2400" dirty="0"/>
          </a:p>
          <a:p>
            <a:pPr>
              <a:defRPr sz="1800"/>
            </a:pPr>
            <a:endParaRPr lang="en-US" sz="2400" dirty="0"/>
          </a:p>
          <a:p>
            <a:pPr>
              <a:defRPr sz="1800"/>
            </a:pPr>
            <a:r>
              <a:rPr lang="en-US" sz="2400" dirty="0"/>
              <a:t>create a new output file in each process</a:t>
            </a:r>
          </a:p>
          <a:p>
            <a:pPr>
              <a:defRPr sz="1800"/>
            </a:pPr>
            <a:endParaRPr lang="en-US" sz="2400" dirty="0"/>
          </a:p>
          <a:p>
            <a:pPr>
              <a:defRPr sz="1800"/>
            </a:pPr>
            <a:r>
              <a:rPr lang="en-US" sz="2400" dirty="0"/>
              <a:t>I</a:t>
            </a:r>
            <a:r>
              <a:rPr lang="sv-SE" sz="2400" dirty="0" err="1"/>
              <a:t>nclude</a:t>
            </a:r>
            <a:r>
              <a:rPr lang="sv-SE" sz="2400" dirty="0"/>
              <a:t> </a:t>
            </a:r>
            <a:r>
              <a:rPr lang="sv-SE" sz="2400" dirty="0" err="1"/>
              <a:t>description</a:t>
            </a:r>
            <a:r>
              <a:rPr lang="sv-SE" sz="2400" dirty="0"/>
              <a:t> </a:t>
            </a:r>
            <a:r>
              <a:rPr lang="sv-SE" sz="2400" dirty="0" err="1"/>
              <a:t>of</a:t>
            </a:r>
            <a:r>
              <a:rPr lang="sv-SE" sz="2400" dirty="0"/>
              <a:t>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1222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03200" y="4006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Example</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139821428"/>
              </p:ext>
            </p:extLst>
          </p:nvPr>
        </p:nvGraphicFramePr>
        <p:xfrm>
          <a:off x="1989056" y="1543653"/>
          <a:ext cx="4572000" cy="5042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2263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55</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need an index</a:t>
            </a:r>
          </a:p>
          <a:p>
            <a:endParaRPr lang="en-US" dirty="0"/>
          </a:p>
          <a:p>
            <a:r>
              <a:rPr lang="en-US" dirty="0"/>
              <a:t>Different index for different file-types</a:t>
            </a:r>
          </a:p>
          <a:p>
            <a:endParaRPr lang="en-US" dirty="0"/>
          </a:p>
          <a:p>
            <a:r>
              <a:rPr lang="en-US" dirty="0" err="1"/>
              <a:t>Bwa</a:t>
            </a:r>
            <a:r>
              <a:rPr lang="en-US" dirty="0"/>
              <a:t> index creates one set of index for the reference that it needs for performing alignment</a:t>
            </a:r>
          </a:p>
          <a:p>
            <a:endParaRPr lang="en-US" dirty="0"/>
          </a:p>
          <a:p>
            <a:r>
              <a:rPr lang="en-US" dirty="0"/>
              <a:t>Other programs like </a:t>
            </a:r>
            <a:r>
              <a:rPr lang="en-US" dirty="0" err="1"/>
              <a:t>samtools</a:t>
            </a:r>
            <a:r>
              <a:rPr lang="en-US" dirty="0"/>
              <a:t> produce other types of index for .</a:t>
            </a:r>
            <a:r>
              <a:rPr lang="en-US" dirty="0" err="1"/>
              <a:t>fasta</a:t>
            </a:r>
            <a:r>
              <a:rPr lang="en-US" dirty="0"/>
              <a:t> and .bam files needed by other programs</a:t>
            </a:r>
          </a:p>
        </p:txBody>
      </p:sp>
    </p:spTree>
    <p:extLst>
      <p:ext uri="{BB962C8B-B14F-4D97-AF65-F5344CB8AC3E}">
        <p14:creationId xmlns:p14="http://schemas.microsoft.com/office/powerpoint/2010/main" val="28158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a:t>Todays exercise</a:t>
            </a:r>
            <a:br>
              <a:rPr lang="en-US" dirty="0"/>
            </a:br>
            <a:endParaRPr lang="en-US" dirty="0"/>
          </a:p>
        </p:txBody>
      </p:sp>
    </p:spTree>
    <p:extLst>
      <p:ext uri="{BB962C8B-B14F-4D97-AF65-F5344CB8AC3E}">
        <p14:creationId xmlns:p14="http://schemas.microsoft.com/office/powerpoint/2010/main" val="801017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3693319"/>
          </a:xfrm>
          <a:prstGeom prst="rect">
            <a:avLst/>
          </a:prstGeom>
          <a:noFill/>
        </p:spPr>
        <p:txBody>
          <a:bodyPr wrap="square" rtlCol="0">
            <a:spAutoFit/>
          </a:bodyPr>
          <a:lstStyle/>
          <a:p>
            <a:pPr marL="342900" indent="-342900">
              <a:buFont typeface="Arial" panose="020B0604020202020204" pitchFamily="34" charset="0"/>
              <a:buChar char="•"/>
            </a:pPr>
            <a:r>
              <a:rPr lang="en-GB" sz="2400" dirty="0"/>
              <a:t>Variant calling workflow in 3 samples</a:t>
            </a:r>
          </a:p>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err="1"/>
              <a:t>Fastq</a:t>
            </a:r>
            <a:r>
              <a:rPr lang="en-GB" sz="2400" dirty="0"/>
              <a:t> files to annotated </a:t>
            </a:r>
            <a:r>
              <a:rPr lang="en-GB" sz="2400" dirty="0" err="1"/>
              <a:t>vcf</a:t>
            </a:r>
            <a:endParaRPr lang="en-GB" sz="2400" dirty="0"/>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299912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Lactose and Lactase</a:t>
            </a:r>
            <a:endParaRPr lang="en-GB" dirty="0"/>
          </a:p>
        </p:txBody>
      </p:sp>
      <p:sp>
        <p:nvSpPr>
          <p:cNvPr id="4" name="Platshållare för bildnummer 3">
            <a:extLst>
              <a:ext uri="{FF2B5EF4-FFF2-40B4-BE49-F238E27FC236}">
                <a16:creationId xmlns:a16="http://schemas.microsoft.com/office/drawing/2014/main" id="{B3553327-4612-9D4E-8638-923DD485FBCB}"/>
              </a:ext>
            </a:extLst>
          </p:cNvPr>
          <p:cNvSpPr>
            <a:spLocks noGrp="1"/>
          </p:cNvSpPr>
          <p:nvPr>
            <p:ph type="sldNum" sz="quarter" idx="12"/>
          </p:nvPr>
        </p:nvSpPr>
        <p:spPr/>
        <p:txBody>
          <a:bodyPr/>
          <a:lstStyle/>
          <a:p>
            <a:fld id="{97DED537-10C4-8C40-8E87-51060FF45365}" type="slidenum">
              <a:rPr lang="sv-SE" smtClean="0"/>
              <a:pPr/>
              <a:t>58</a:t>
            </a:fld>
            <a:endParaRPr lang="sv-SE"/>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10" y="2013161"/>
            <a:ext cx="8079801" cy="3012808"/>
          </a:xfrm>
          <a:prstGeom prst="rect">
            <a:avLst/>
          </a:prstGeom>
        </p:spPr>
      </p:pic>
      <p:sp>
        <p:nvSpPr>
          <p:cNvPr id="6" name="TextBox 4">
            <a:extLst>
              <a:ext uri="{FF2B5EF4-FFF2-40B4-BE49-F238E27FC236}">
                <a16:creationId xmlns:a16="http://schemas.microsoft.com/office/drawing/2014/main" id="{D0B7ED97-C8AF-C34C-9A49-346E0DFC14DA}"/>
              </a:ext>
            </a:extLst>
          </p:cNvPr>
          <p:cNvSpPr txBox="1"/>
          <p:nvPr/>
        </p:nvSpPr>
        <p:spPr>
          <a:xfrm>
            <a:off x="3544612" y="5763498"/>
            <a:ext cx="4669868" cy="291170"/>
          </a:xfrm>
          <a:prstGeom prst="rect">
            <a:avLst/>
          </a:prstGeom>
          <a:noFill/>
        </p:spPr>
        <p:txBody>
          <a:bodyPr wrap="none" rtlCol="0">
            <a:spAutoFit/>
          </a:bodyPr>
          <a:lstStyle/>
          <a:p>
            <a:r>
              <a:rPr lang="en-US" sz="1292" dirty="0"/>
              <a:t>http://</a:t>
            </a:r>
            <a:r>
              <a:rPr lang="en-US" sz="1292" dirty="0" err="1"/>
              <a:t>www.yogurtinnutrition.com</a:t>
            </a:r>
            <a:r>
              <a:rPr lang="en-US" sz="1292" dirty="0"/>
              <a:t>/lactose-as-a-nutrient/</a:t>
            </a:r>
          </a:p>
        </p:txBody>
      </p:sp>
    </p:spTree>
    <p:extLst>
      <p:ext uri="{BB962C8B-B14F-4D97-AF65-F5344CB8AC3E}">
        <p14:creationId xmlns:p14="http://schemas.microsoft.com/office/powerpoint/2010/main" val="2851192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D397A0C-9964-B647-8B9B-6C8485AD0562}"/>
              </a:ext>
            </a:extLst>
          </p:cNvPr>
          <p:cNvSpPr>
            <a:spLocks noGrp="1"/>
          </p:cNvSpPr>
          <p:nvPr>
            <p:ph type="title"/>
          </p:nvPr>
        </p:nvSpPr>
        <p:spPr>
          <a:xfrm>
            <a:off x="307885" y="207284"/>
            <a:ext cx="4693323" cy="635149"/>
          </a:xfrm>
        </p:spPr>
        <p:txBody>
          <a:bodyPr/>
          <a:lstStyle/>
          <a:p>
            <a:r>
              <a:rPr lang="en-GB" sz="3600" dirty="0"/>
              <a:t>Prevalence of lactose intolerance</a:t>
            </a:r>
          </a:p>
        </p:txBody>
      </p:sp>
      <p:sp>
        <p:nvSpPr>
          <p:cNvPr id="4" name="Platshållare för bildnummer 3">
            <a:extLst>
              <a:ext uri="{FF2B5EF4-FFF2-40B4-BE49-F238E27FC236}">
                <a16:creationId xmlns:a16="http://schemas.microsoft.com/office/drawing/2014/main" id="{27456E3C-035F-C24C-B528-3B41EBBE6D4C}"/>
              </a:ext>
            </a:extLst>
          </p:cNvPr>
          <p:cNvSpPr>
            <a:spLocks noGrp="1"/>
          </p:cNvSpPr>
          <p:nvPr>
            <p:ph type="sldNum" sz="quarter" idx="12"/>
          </p:nvPr>
        </p:nvSpPr>
        <p:spPr/>
        <p:txBody>
          <a:bodyPr/>
          <a:lstStyle/>
          <a:p>
            <a:fld id="{97DED537-10C4-8C40-8E87-51060FF45365}" type="slidenum">
              <a:rPr lang="sv-SE" smtClean="0"/>
              <a:pPr/>
              <a:t>59</a:t>
            </a:fld>
            <a:endParaRPr lang="sv-SE"/>
          </a:p>
        </p:txBody>
      </p:sp>
      <p:pic>
        <p:nvPicPr>
          <p:cNvPr id="5" name="Picture 3" descr="1200px-Worldwide_prevalence_of_lactose_intolerance_in_recent_populations.jpg">
            <a:extLst>
              <a:ext uri="{FF2B5EF4-FFF2-40B4-BE49-F238E27FC236}">
                <a16:creationId xmlns:a16="http://schemas.microsoft.com/office/drawing/2014/main" id="{8275C451-F0B7-7B41-97D9-50B57E0E6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002" y="1779588"/>
            <a:ext cx="6311626" cy="4349762"/>
          </a:xfrm>
          <a:prstGeom prst="rect">
            <a:avLst/>
          </a:prstGeom>
        </p:spPr>
      </p:pic>
    </p:spTree>
    <p:extLst>
      <p:ext uri="{BB962C8B-B14F-4D97-AF65-F5344CB8AC3E}">
        <p14:creationId xmlns:p14="http://schemas.microsoft.com/office/powerpoint/2010/main" val="240808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a:t>A position where sample sequence does not agree with reference genome sequence</a:t>
            </a:r>
            <a:br>
              <a:rPr lang="en-US" dirty="0"/>
            </a:br>
            <a:br>
              <a:rPr lang="en-US" dirty="0"/>
            </a:br>
            <a:endParaRPr lang="en-US" dirty="0"/>
          </a:p>
        </p:txBody>
      </p:sp>
      <p:sp>
        <p:nvSpPr>
          <p:cNvPr id="3" name="Title 2"/>
          <p:cNvSpPr>
            <a:spLocks noGrp="1"/>
          </p:cNvSpPr>
          <p:nvPr>
            <p:ph type="title"/>
          </p:nvPr>
        </p:nvSpPr>
        <p:spPr/>
        <p:txBody>
          <a:bodyPr/>
          <a:lstStyle/>
          <a:p>
            <a:r>
              <a:rPr lang="en-US" dirty="0"/>
              <a:t>Variants</a:t>
            </a:r>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Font typeface="Arial"/>
              <a:buNone/>
            </a:pPr>
            <a:br>
              <a:rPr lang="en-US" dirty="0"/>
            </a:br>
            <a:br>
              <a:rPr lang="en-US" dirty="0"/>
            </a:br>
            <a:endParaRPr lang="en-US" dirty="0"/>
          </a:p>
        </p:txBody>
      </p:sp>
    </p:spTree>
    <p:extLst>
      <p:ext uri="{BB962C8B-B14F-4D97-AF65-F5344CB8AC3E}">
        <p14:creationId xmlns:p14="http://schemas.microsoft.com/office/powerpoint/2010/main" val="8987031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Rectangle 55"/>
          <p:cNvSpPr/>
          <p:nvPr/>
        </p:nvSpPr>
        <p:spPr>
          <a:xfrm>
            <a:off x="3621515" y="49183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GenotypeGVCFs</a:t>
            </a:r>
            <a:endParaRPr lang="en-US" sz="1000" dirty="0">
              <a:solidFill>
                <a:srgbClr val="000000"/>
              </a:solidFill>
            </a:endParaRPr>
          </a:p>
        </p:txBody>
      </p:sp>
      <p:sp>
        <p:nvSpPr>
          <p:cNvPr id="60" name="Data 59"/>
          <p:cNvSpPr/>
          <p:nvPr/>
        </p:nvSpPr>
        <p:spPr>
          <a:xfrm>
            <a:off x="3664887" y="5223456"/>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raw_variants.vcf</a:t>
            </a:r>
            <a:endParaRPr lang="en-US" sz="1000" dirty="0">
              <a:solidFill>
                <a:srgbClr val="000000"/>
              </a:solidFill>
            </a:endParaRPr>
          </a:p>
        </p:txBody>
      </p:sp>
      <p:sp>
        <p:nvSpPr>
          <p:cNvPr id="62" name="Rectangle 61"/>
          <p:cNvSpPr/>
          <p:nvPr/>
        </p:nvSpPr>
        <p:spPr>
          <a:xfrm>
            <a:off x="2868865" y="5535561"/>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(SNPs)</a:t>
            </a:r>
          </a:p>
        </p:txBody>
      </p:sp>
      <p:cxnSp>
        <p:nvCxnSpPr>
          <p:cNvPr id="72" name="Elbow Connector 71"/>
          <p:cNvCxnSpPr/>
          <p:nvPr/>
        </p:nvCxnSpPr>
        <p:spPr>
          <a:xfrm rot="16200000" flipH="1">
            <a:off x="3492844" y="4115734"/>
            <a:ext cx="288000" cy="1368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Sample1: HG00097</a:t>
            </a:r>
          </a:p>
        </p:txBody>
      </p:sp>
      <p:sp>
        <p:nvSpPr>
          <p:cNvPr id="36" name="Rectangle 35"/>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40" name="Rectangle 39"/>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41" name="Rectangle 40"/>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2" name="Rectangle 41"/>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3" name="Rectangle 42"/>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44" name="Rectangle 43"/>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49" name="Data 48"/>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HG00097.dedup.recal.bam</a:t>
            </a:r>
          </a:p>
        </p:txBody>
      </p:sp>
      <p:sp>
        <p:nvSpPr>
          <p:cNvPr id="52" name="Rectangle 51"/>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54" name="Data 53"/>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HG00097.g.vcf</a:t>
            </a:r>
          </a:p>
        </p:txBody>
      </p:sp>
      <p:grpSp>
        <p:nvGrpSpPr>
          <p:cNvPr id="86" name="Group 85"/>
          <p:cNvGrpSpPr/>
          <p:nvPr/>
        </p:nvGrpSpPr>
        <p:grpSpPr>
          <a:xfrm>
            <a:off x="1885420" y="1314937"/>
            <a:ext cx="2160000" cy="383623"/>
            <a:chOff x="1839517" y="1329148"/>
            <a:chExt cx="2160000" cy="383623"/>
          </a:xfrm>
        </p:grpSpPr>
        <p:sp>
          <p:nvSpPr>
            <p:cNvPr id="33" name="Rectangle 3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507" name="Straight Arrow Connector 506"/>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509" name="Straight Arrow Connector 508"/>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4" name="Data 3"/>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29" name="Data 28"/>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98" name="Straight Arrow Connector 97"/>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4698573" y="51343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5" name="Data 194"/>
          <p:cNvSpPr/>
          <p:nvPr/>
        </p:nvSpPr>
        <p:spPr>
          <a:xfrm>
            <a:off x="7336307" y="4423409"/>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Sample3.g.vcf</a:t>
            </a:r>
          </a:p>
        </p:txBody>
      </p:sp>
      <p:cxnSp>
        <p:nvCxnSpPr>
          <p:cNvPr id="90" name="Elbow Connector 89"/>
          <p:cNvCxnSpPr/>
          <p:nvPr/>
        </p:nvCxnSpPr>
        <p:spPr>
          <a:xfrm rot="5400000">
            <a:off x="4865180" y="4340919"/>
            <a:ext cx="288000" cy="90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2" name="Elbow Connector 91"/>
          <p:cNvCxnSpPr/>
          <p:nvPr/>
        </p:nvCxnSpPr>
        <p:spPr>
          <a:xfrm rot="5400000">
            <a:off x="6481389" y="3709170"/>
            <a:ext cx="288000" cy="216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cxnSpLocks/>
            <a:endCxn id="154" idx="2"/>
          </p:cNvCxnSpPr>
          <p:nvPr/>
        </p:nvCxnSpPr>
        <p:spPr>
          <a:xfrm>
            <a:off x="5223526" y="6459304"/>
            <a:ext cx="472725" cy="9537"/>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8002839" y="680891"/>
            <a:ext cx="723989" cy="246221"/>
          </a:xfrm>
          <a:prstGeom prst="rect">
            <a:avLst/>
          </a:prstGeom>
          <a:noFill/>
        </p:spPr>
        <p:txBody>
          <a:bodyPr wrap="none" rtlCol="0">
            <a:spAutoFit/>
          </a:bodyPr>
          <a:lstStyle/>
          <a:p>
            <a:r>
              <a:rPr lang="en-US" sz="1000" dirty="0">
                <a:solidFill>
                  <a:srgbClr val="000000"/>
                </a:solidFill>
              </a:rPr>
              <a:t>Sample3</a:t>
            </a:r>
          </a:p>
        </p:txBody>
      </p:sp>
      <p:sp>
        <p:nvSpPr>
          <p:cNvPr id="94" name="Rectangle 93"/>
          <p:cNvSpPr/>
          <p:nvPr/>
        </p:nvSpPr>
        <p:spPr>
          <a:xfrm>
            <a:off x="173598" y="536758"/>
            <a:ext cx="1672266" cy="35693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solidFill>
                  <a:srgbClr val="000000"/>
                </a:solidFill>
              </a:rPr>
              <a:t>Index reference genome</a:t>
            </a:r>
          </a:p>
        </p:txBody>
      </p:sp>
      <p:sp>
        <p:nvSpPr>
          <p:cNvPr id="9" name="TextBox 8"/>
          <p:cNvSpPr txBox="1"/>
          <p:nvPr/>
        </p:nvSpPr>
        <p:spPr>
          <a:xfrm>
            <a:off x="161839" y="1494164"/>
            <a:ext cx="757677" cy="246221"/>
          </a:xfrm>
          <a:prstGeom prst="rect">
            <a:avLst/>
          </a:prstGeom>
          <a:noFill/>
        </p:spPr>
        <p:txBody>
          <a:bodyPr wrap="none" rtlCol="0">
            <a:spAutoFit/>
          </a:bodyPr>
          <a:lstStyle/>
          <a:p>
            <a:r>
              <a:rPr lang="en-US" sz="1000" dirty="0"/>
              <a:t>mapping</a:t>
            </a:r>
          </a:p>
        </p:txBody>
      </p:sp>
      <p:sp>
        <p:nvSpPr>
          <p:cNvPr id="97" name="TextBox 96"/>
          <p:cNvSpPr txBox="1"/>
          <p:nvPr/>
        </p:nvSpPr>
        <p:spPr>
          <a:xfrm>
            <a:off x="161839" y="2592456"/>
            <a:ext cx="850225" cy="246221"/>
          </a:xfrm>
          <a:prstGeom prst="rect">
            <a:avLst/>
          </a:prstGeom>
          <a:noFill/>
        </p:spPr>
        <p:txBody>
          <a:bodyPr wrap="none" rtlCol="0">
            <a:spAutoFit/>
          </a:bodyPr>
          <a:lstStyle/>
          <a:p>
            <a:r>
              <a:rPr lang="en-US" sz="1000" dirty="0"/>
              <a:t>processing</a:t>
            </a:r>
          </a:p>
        </p:txBody>
      </p:sp>
      <p:sp>
        <p:nvSpPr>
          <p:cNvPr id="99" name="TextBox 98"/>
          <p:cNvSpPr txBox="1"/>
          <p:nvPr/>
        </p:nvSpPr>
        <p:spPr>
          <a:xfrm>
            <a:off x="229175" y="4099176"/>
            <a:ext cx="1070075" cy="246221"/>
          </a:xfrm>
          <a:prstGeom prst="rect">
            <a:avLst/>
          </a:prstGeom>
          <a:noFill/>
        </p:spPr>
        <p:txBody>
          <a:bodyPr wrap="none" rtlCol="0">
            <a:spAutoFit/>
          </a:bodyPr>
          <a:lstStyle/>
          <a:p>
            <a:r>
              <a:rPr lang="en-US" sz="1000" dirty="0"/>
              <a:t>Variant calling</a:t>
            </a:r>
          </a:p>
        </p:txBody>
      </p:sp>
      <p:sp>
        <p:nvSpPr>
          <p:cNvPr id="100" name="TextBox 99"/>
          <p:cNvSpPr txBox="1"/>
          <p:nvPr/>
        </p:nvSpPr>
        <p:spPr>
          <a:xfrm>
            <a:off x="237628" y="4918334"/>
            <a:ext cx="1393055" cy="246221"/>
          </a:xfrm>
          <a:prstGeom prst="rect">
            <a:avLst/>
          </a:prstGeom>
          <a:noFill/>
        </p:spPr>
        <p:txBody>
          <a:bodyPr wrap="none" rtlCol="0">
            <a:spAutoFit/>
          </a:bodyPr>
          <a:lstStyle/>
          <a:p>
            <a:r>
              <a:rPr lang="en-US" sz="1000" dirty="0"/>
              <a:t>Joint variant calling</a:t>
            </a:r>
          </a:p>
        </p:txBody>
      </p:sp>
      <p:sp>
        <p:nvSpPr>
          <p:cNvPr id="101" name="TextBox 100"/>
          <p:cNvSpPr txBox="1"/>
          <p:nvPr/>
        </p:nvSpPr>
        <p:spPr>
          <a:xfrm>
            <a:off x="246460" y="5748494"/>
            <a:ext cx="1150538" cy="246221"/>
          </a:xfrm>
          <a:prstGeom prst="rect">
            <a:avLst/>
          </a:prstGeom>
          <a:noFill/>
        </p:spPr>
        <p:txBody>
          <a:bodyPr wrap="none" rtlCol="0">
            <a:spAutoFit/>
          </a:bodyPr>
          <a:lstStyle/>
          <a:p>
            <a:r>
              <a:rPr lang="en-US" sz="1000" dirty="0"/>
              <a:t>Variant filtration</a:t>
            </a:r>
          </a:p>
        </p:txBody>
      </p:sp>
      <p:sp>
        <p:nvSpPr>
          <p:cNvPr id="5" name="TextBox 4"/>
          <p:cNvSpPr txBox="1"/>
          <p:nvPr/>
        </p:nvSpPr>
        <p:spPr>
          <a:xfrm>
            <a:off x="92441" y="108983"/>
            <a:ext cx="1792979" cy="338554"/>
          </a:xfrm>
          <a:prstGeom prst="rect">
            <a:avLst/>
          </a:prstGeom>
          <a:noFill/>
        </p:spPr>
        <p:txBody>
          <a:bodyPr wrap="none" rtlCol="0">
            <a:spAutoFit/>
          </a:bodyPr>
          <a:lstStyle/>
          <a:p>
            <a:r>
              <a:rPr lang="en-US" sz="1600" dirty="0"/>
              <a:t>Flowchart of lab</a:t>
            </a:r>
          </a:p>
        </p:txBody>
      </p:sp>
      <p:grpSp>
        <p:nvGrpSpPr>
          <p:cNvPr id="87" name="Grupp 86">
            <a:extLst>
              <a:ext uri="{FF2B5EF4-FFF2-40B4-BE49-F238E27FC236}">
                <a16:creationId xmlns:a16="http://schemas.microsoft.com/office/drawing/2014/main" id="{45150334-6E3D-D947-A89D-21C390A8CBF8}"/>
              </a:ext>
            </a:extLst>
          </p:cNvPr>
          <p:cNvGrpSpPr/>
          <p:nvPr/>
        </p:nvGrpSpPr>
        <p:grpSpPr>
          <a:xfrm>
            <a:off x="4392562" y="628264"/>
            <a:ext cx="3124115" cy="4001750"/>
            <a:chOff x="1362154" y="647471"/>
            <a:chExt cx="3124115" cy="4001750"/>
          </a:xfrm>
        </p:grpSpPr>
        <p:sp>
          <p:nvSpPr>
            <p:cNvPr id="88" name="TextBox 1">
              <a:extLst>
                <a:ext uri="{FF2B5EF4-FFF2-40B4-BE49-F238E27FC236}">
                  <a16:creationId xmlns:a16="http://schemas.microsoft.com/office/drawing/2014/main" id="{75EAF917-D883-004D-8225-21B37F21741F}"/>
                </a:ext>
              </a:extLst>
            </p:cNvPr>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Sample2: HG00100</a:t>
              </a:r>
            </a:p>
          </p:txBody>
        </p:sp>
        <p:sp>
          <p:nvSpPr>
            <p:cNvPr id="89" name="Rectangle 35">
              <a:extLst>
                <a:ext uri="{FF2B5EF4-FFF2-40B4-BE49-F238E27FC236}">
                  <a16:creationId xmlns:a16="http://schemas.microsoft.com/office/drawing/2014/main" id="{FDAC1A91-091D-854D-8BC4-8785500B64A6}"/>
                </a:ext>
              </a:extLst>
            </p:cNvPr>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91" name="Rectangle 39">
              <a:extLst>
                <a:ext uri="{FF2B5EF4-FFF2-40B4-BE49-F238E27FC236}">
                  <a16:creationId xmlns:a16="http://schemas.microsoft.com/office/drawing/2014/main" id="{F60FBB57-E888-1D43-8AD6-ACACB5F56BBC}"/>
                </a:ext>
              </a:extLst>
            </p:cNvPr>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96" name="Rectangle 40">
              <a:extLst>
                <a:ext uri="{FF2B5EF4-FFF2-40B4-BE49-F238E27FC236}">
                  <a16:creationId xmlns:a16="http://schemas.microsoft.com/office/drawing/2014/main" id="{DE860AB2-4348-3749-B6B8-5C7C77E65A9E}"/>
                </a:ext>
              </a:extLst>
            </p:cNvPr>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2" name="Rectangle 41">
              <a:extLst>
                <a:ext uri="{FF2B5EF4-FFF2-40B4-BE49-F238E27FC236}">
                  <a16:creationId xmlns:a16="http://schemas.microsoft.com/office/drawing/2014/main" id="{192CBBC5-9169-B043-9910-BD3F5A4B5BED}"/>
                </a:ext>
              </a:extLst>
            </p:cNvPr>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3" name="Rectangle 42">
              <a:extLst>
                <a:ext uri="{FF2B5EF4-FFF2-40B4-BE49-F238E27FC236}">
                  <a16:creationId xmlns:a16="http://schemas.microsoft.com/office/drawing/2014/main" id="{9B38ECD2-C269-C04B-A655-19BC46282C12}"/>
                </a:ext>
              </a:extLst>
            </p:cNvPr>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104" name="Rectangle 43">
              <a:extLst>
                <a:ext uri="{FF2B5EF4-FFF2-40B4-BE49-F238E27FC236}">
                  <a16:creationId xmlns:a16="http://schemas.microsoft.com/office/drawing/2014/main" id="{654660B8-BA0A-124A-84FF-FA1E02D89C04}"/>
                </a:ext>
              </a:extLst>
            </p:cNvPr>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105" name="Data 104">
              <a:extLst>
                <a:ext uri="{FF2B5EF4-FFF2-40B4-BE49-F238E27FC236}">
                  <a16:creationId xmlns:a16="http://schemas.microsoft.com/office/drawing/2014/main" id="{0DDA2DB4-0607-C043-AF79-672473AD388E}"/>
                </a:ext>
              </a:extLst>
            </p:cNvPr>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HG00100.dedup.recal.bam</a:t>
              </a:r>
            </a:p>
          </p:txBody>
        </p:sp>
        <p:sp>
          <p:nvSpPr>
            <p:cNvPr id="106" name="Rectangle 51">
              <a:extLst>
                <a:ext uri="{FF2B5EF4-FFF2-40B4-BE49-F238E27FC236}">
                  <a16:creationId xmlns:a16="http://schemas.microsoft.com/office/drawing/2014/main" id="{F413F9E4-0F4D-7746-8A1F-DEC02008ED9D}"/>
                </a:ext>
              </a:extLst>
            </p:cNvPr>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107" name="Data 106">
              <a:extLst>
                <a:ext uri="{FF2B5EF4-FFF2-40B4-BE49-F238E27FC236}">
                  <a16:creationId xmlns:a16="http://schemas.microsoft.com/office/drawing/2014/main" id="{69750D1C-412A-1249-AA65-C2FCC87BC010}"/>
                </a:ext>
              </a:extLst>
            </p:cNvPr>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HG00100.g.vcf</a:t>
              </a:r>
            </a:p>
          </p:txBody>
        </p:sp>
        <p:grpSp>
          <p:nvGrpSpPr>
            <p:cNvPr id="108" name="Group 85">
              <a:extLst>
                <a:ext uri="{FF2B5EF4-FFF2-40B4-BE49-F238E27FC236}">
                  <a16:creationId xmlns:a16="http://schemas.microsoft.com/office/drawing/2014/main" id="{CCE3235A-37AE-F645-84CB-9CEB38EE6E34}"/>
                </a:ext>
              </a:extLst>
            </p:cNvPr>
            <p:cNvGrpSpPr/>
            <p:nvPr/>
          </p:nvGrpSpPr>
          <p:grpSpPr>
            <a:xfrm>
              <a:off x="1885420" y="1314937"/>
              <a:ext cx="2160000" cy="383623"/>
              <a:chOff x="1839517" y="1329148"/>
              <a:chExt cx="2160000" cy="383623"/>
            </a:xfrm>
          </p:grpSpPr>
          <p:sp>
            <p:nvSpPr>
              <p:cNvPr id="120" name="Rectangle 32">
                <a:extLst>
                  <a:ext uri="{FF2B5EF4-FFF2-40B4-BE49-F238E27FC236}">
                    <a16:creationId xmlns:a16="http://schemas.microsoft.com/office/drawing/2014/main" id="{FC1F5ADE-F7C2-6848-9E04-2E5AA40F5F4A}"/>
                  </a:ext>
                </a:extLst>
              </p:cNvPr>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121" name="Straight Arrow Connector 506">
                <a:extLst>
                  <a:ext uri="{FF2B5EF4-FFF2-40B4-BE49-F238E27FC236}">
                    <a16:creationId xmlns:a16="http://schemas.microsoft.com/office/drawing/2014/main" id="{8D59CB48-ADDC-9241-BB2B-0AE4D60473C5}"/>
                  </a:ext>
                </a:extLst>
              </p:cNvPr>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2" name="Straight Arrow Connector 508">
                <a:extLst>
                  <a:ext uri="{FF2B5EF4-FFF2-40B4-BE49-F238E27FC236}">
                    <a16:creationId xmlns:a16="http://schemas.microsoft.com/office/drawing/2014/main" id="{281AE316-36AC-8447-A4F6-2BA8A1E0CA55}"/>
                  </a:ext>
                </a:extLst>
              </p:cNvPr>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09" name="Data 108">
              <a:extLst>
                <a:ext uri="{FF2B5EF4-FFF2-40B4-BE49-F238E27FC236}">
                  <a16:creationId xmlns:a16="http://schemas.microsoft.com/office/drawing/2014/main" id="{5E9C9811-4D78-D24E-846C-93382631E07C}"/>
                </a:ext>
              </a:extLst>
            </p:cNvPr>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110" name="Data 109">
              <a:extLst>
                <a:ext uri="{FF2B5EF4-FFF2-40B4-BE49-F238E27FC236}">
                  <a16:creationId xmlns:a16="http://schemas.microsoft.com/office/drawing/2014/main" id="{B168B85F-9E09-224F-B0B8-BD84F101A079}"/>
                </a:ext>
              </a:extLst>
            </p:cNvPr>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111" name="Straight Arrow Connector 97">
              <a:extLst>
                <a:ext uri="{FF2B5EF4-FFF2-40B4-BE49-F238E27FC236}">
                  <a16:creationId xmlns:a16="http://schemas.microsoft.com/office/drawing/2014/main" id="{829886C9-7FB6-AE42-BF96-70EAC15ED85F}"/>
                </a:ext>
              </a:extLst>
            </p:cNvPr>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2" name="Straight Arrow Connector 124">
              <a:extLst>
                <a:ext uri="{FF2B5EF4-FFF2-40B4-BE49-F238E27FC236}">
                  <a16:creationId xmlns:a16="http://schemas.microsoft.com/office/drawing/2014/main" id="{893D46A6-EBF3-C342-9EAE-8B4804DCB747}"/>
                </a:ext>
              </a:extLst>
            </p:cNvPr>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3" name="Straight Arrow Connector 125">
              <a:extLst>
                <a:ext uri="{FF2B5EF4-FFF2-40B4-BE49-F238E27FC236}">
                  <a16:creationId xmlns:a16="http://schemas.microsoft.com/office/drawing/2014/main" id="{CA15FE10-54B9-F741-BC81-1D41C68B2FEF}"/>
                </a:ext>
              </a:extLst>
            </p:cNvPr>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4" name="Straight Arrow Connector 128">
              <a:extLst>
                <a:ext uri="{FF2B5EF4-FFF2-40B4-BE49-F238E27FC236}">
                  <a16:creationId xmlns:a16="http://schemas.microsoft.com/office/drawing/2014/main" id="{32831B5C-63A5-5C4D-8DC1-878E5EDCB9B8}"/>
                </a:ext>
              </a:extLst>
            </p:cNvPr>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5" name="Straight Arrow Connector 129">
              <a:extLst>
                <a:ext uri="{FF2B5EF4-FFF2-40B4-BE49-F238E27FC236}">
                  <a16:creationId xmlns:a16="http://schemas.microsoft.com/office/drawing/2014/main" id="{8E3A1FFD-3BD5-EB4A-B3B5-6DF2A6C6E883}"/>
                </a:ext>
              </a:extLst>
            </p:cNvPr>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6" name="Straight Arrow Connector 130">
              <a:extLst>
                <a:ext uri="{FF2B5EF4-FFF2-40B4-BE49-F238E27FC236}">
                  <a16:creationId xmlns:a16="http://schemas.microsoft.com/office/drawing/2014/main" id="{E202F9E0-51B6-9244-B3CB-9999633830EE}"/>
                </a:ext>
              </a:extLst>
            </p:cNvPr>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7" name="Straight Arrow Connector 133">
              <a:extLst>
                <a:ext uri="{FF2B5EF4-FFF2-40B4-BE49-F238E27FC236}">
                  <a16:creationId xmlns:a16="http://schemas.microsoft.com/office/drawing/2014/main" id="{8475CE0D-7D40-B947-B059-F470217D24C3}"/>
                </a:ext>
              </a:extLst>
            </p:cNvPr>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8" name="Straight Arrow Connector 140">
              <a:extLst>
                <a:ext uri="{FF2B5EF4-FFF2-40B4-BE49-F238E27FC236}">
                  <a16:creationId xmlns:a16="http://schemas.microsoft.com/office/drawing/2014/main" id="{744A6CC8-F647-0747-8553-C6FBF4D91453}"/>
                </a:ext>
              </a:extLst>
            </p:cNvPr>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9" name="Straight Arrow Connector 141">
              <a:extLst>
                <a:ext uri="{FF2B5EF4-FFF2-40B4-BE49-F238E27FC236}">
                  <a16:creationId xmlns:a16="http://schemas.microsoft.com/office/drawing/2014/main" id="{441523B3-26F8-9243-952A-17AF06B373BD}"/>
                </a:ext>
              </a:extLst>
            </p:cNvPr>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23" name="Rectangle 61">
            <a:extLst>
              <a:ext uri="{FF2B5EF4-FFF2-40B4-BE49-F238E27FC236}">
                <a16:creationId xmlns:a16="http://schemas.microsoft.com/office/drawing/2014/main" id="{B9D99981-D031-D641-A393-01C8BBBE13EB}"/>
              </a:ext>
            </a:extLst>
          </p:cNvPr>
          <p:cNvSpPr/>
          <p:nvPr/>
        </p:nvSpPr>
        <p:spPr>
          <a:xfrm>
            <a:off x="2874422" y="5868292"/>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(SNPs)</a:t>
            </a:r>
          </a:p>
        </p:txBody>
      </p:sp>
      <p:sp>
        <p:nvSpPr>
          <p:cNvPr id="124" name="Rectangle 61">
            <a:extLst>
              <a:ext uri="{FF2B5EF4-FFF2-40B4-BE49-F238E27FC236}">
                <a16:creationId xmlns:a16="http://schemas.microsoft.com/office/drawing/2014/main" id="{2E9DE55D-11A1-E54E-A827-733E14F5009A}"/>
              </a:ext>
            </a:extLst>
          </p:cNvPr>
          <p:cNvSpPr/>
          <p:nvPr/>
        </p:nvSpPr>
        <p:spPr>
          <a:xfrm>
            <a:off x="4682407" y="5529531"/>
            <a:ext cx="1681069"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(INDELs)</a:t>
            </a:r>
          </a:p>
        </p:txBody>
      </p:sp>
      <p:sp>
        <p:nvSpPr>
          <p:cNvPr id="132" name="Rectangle 61">
            <a:extLst>
              <a:ext uri="{FF2B5EF4-FFF2-40B4-BE49-F238E27FC236}">
                <a16:creationId xmlns:a16="http://schemas.microsoft.com/office/drawing/2014/main" id="{0E99C461-7CDA-6D48-801A-E45E09784C3B}"/>
              </a:ext>
            </a:extLst>
          </p:cNvPr>
          <p:cNvSpPr/>
          <p:nvPr/>
        </p:nvSpPr>
        <p:spPr>
          <a:xfrm>
            <a:off x="4687964" y="5862262"/>
            <a:ext cx="1675513"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(INDELs)</a:t>
            </a:r>
          </a:p>
        </p:txBody>
      </p:sp>
      <p:cxnSp>
        <p:nvCxnSpPr>
          <p:cNvPr id="147" name="Straight Arrow Connector 146"/>
          <p:cNvCxnSpPr>
            <a:cxnSpLocks/>
          </p:cNvCxnSpPr>
          <p:nvPr/>
        </p:nvCxnSpPr>
        <p:spPr>
          <a:xfrm>
            <a:off x="3667976" y="576963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cxnSpLocks/>
          </p:cNvCxnSpPr>
          <p:nvPr/>
        </p:nvCxnSpPr>
        <p:spPr>
          <a:xfrm>
            <a:off x="4070307" y="543945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pic>
        <p:nvPicPr>
          <p:cNvPr id="15" name="Bildobjekt 14">
            <a:extLst>
              <a:ext uri="{FF2B5EF4-FFF2-40B4-BE49-F238E27FC236}">
                <a16:creationId xmlns:a16="http://schemas.microsoft.com/office/drawing/2014/main" id="{D83DFFED-821F-DE43-9DCA-63618FD15426}"/>
              </a:ext>
            </a:extLst>
          </p:cNvPr>
          <p:cNvPicPr>
            <a:picLocks noChangeAspect="1"/>
          </p:cNvPicPr>
          <p:nvPr/>
        </p:nvPicPr>
        <p:blipFill>
          <a:blip r:embed="rId3"/>
          <a:stretch>
            <a:fillRect/>
          </a:stretch>
        </p:blipFill>
        <p:spPr>
          <a:xfrm>
            <a:off x="4966218" y="5437538"/>
            <a:ext cx="228600" cy="266700"/>
          </a:xfrm>
          <a:prstGeom prst="rect">
            <a:avLst/>
          </a:prstGeom>
        </p:spPr>
      </p:pic>
      <p:cxnSp>
        <p:nvCxnSpPr>
          <p:cNvPr id="140" name="Straight Arrow Connector 146">
            <a:extLst>
              <a:ext uri="{FF2B5EF4-FFF2-40B4-BE49-F238E27FC236}">
                <a16:creationId xmlns:a16="http://schemas.microsoft.com/office/drawing/2014/main" id="{0E31ECC9-FEF8-1942-BC38-FB2A1186150D}"/>
              </a:ext>
            </a:extLst>
          </p:cNvPr>
          <p:cNvCxnSpPr>
            <a:cxnSpLocks/>
          </p:cNvCxnSpPr>
          <p:nvPr/>
        </p:nvCxnSpPr>
        <p:spPr>
          <a:xfrm>
            <a:off x="3722882" y="6071576"/>
            <a:ext cx="214168" cy="24952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44" name="TextBox 92">
            <a:extLst>
              <a:ext uri="{FF2B5EF4-FFF2-40B4-BE49-F238E27FC236}">
                <a16:creationId xmlns:a16="http://schemas.microsoft.com/office/drawing/2014/main" id="{6686F053-6AAD-8040-878C-CC07652B6AA2}"/>
              </a:ext>
            </a:extLst>
          </p:cNvPr>
          <p:cNvSpPr txBox="1"/>
          <p:nvPr/>
        </p:nvSpPr>
        <p:spPr>
          <a:xfrm>
            <a:off x="3937050" y="6336194"/>
            <a:ext cx="1269899"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CombineVariants</a:t>
            </a:r>
            <a:endParaRPr lang="en-US" sz="1000" dirty="0"/>
          </a:p>
        </p:txBody>
      </p:sp>
      <p:pic>
        <p:nvPicPr>
          <p:cNvPr id="151" name="Bildobjekt 150">
            <a:extLst>
              <a:ext uri="{FF2B5EF4-FFF2-40B4-BE49-F238E27FC236}">
                <a16:creationId xmlns:a16="http://schemas.microsoft.com/office/drawing/2014/main" id="{54D42FC8-2885-0D45-96D5-1FB1A7F782AF}"/>
              </a:ext>
            </a:extLst>
          </p:cNvPr>
          <p:cNvPicPr>
            <a:picLocks noChangeAspect="1"/>
          </p:cNvPicPr>
          <p:nvPr/>
        </p:nvPicPr>
        <p:blipFill>
          <a:blip r:embed="rId3"/>
          <a:stretch>
            <a:fillRect/>
          </a:stretch>
        </p:blipFill>
        <p:spPr>
          <a:xfrm>
            <a:off x="4966218" y="5748494"/>
            <a:ext cx="228600" cy="266700"/>
          </a:xfrm>
          <a:prstGeom prst="rect">
            <a:avLst/>
          </a:prstGeom>
        </p:spPr>
      </p:pic>
      <p:cxnSp>
        <p:nvCxnSpPr>
          <p:cNvPr id="153" name="Straight Arrow Connector 146">
            <a:extLst>
              <a:ext uri="{FF2B5EF4-FFF2-40B4-BE49-F238E27FC236}">
                <a16:creationId xmlns:a16="http://schemas.microsoft.com/office/drawing/2014/main" id="{0E233EE0-3C5E-0546-AFB5-6A45AB5EA7B8}"/>
              </a:ext>
            </a:extLst>
          </p:cNvPr>
          <p:cNvCxnSpPr>
            <a:cxnSpLocks/>
          </p:cNvCxnSpPr>
          <p:nvPr/>
        </p:nvCxnSpPr>
        <p:spPr>
          <a:xfrm flipH="1">
            <a:off x="5204129" y="6109925"/>
            <a:ext cx="350571" cy="25767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54" name="Data 153">
            <a:extLst>
              <a:ext uri="{FF2B5EF4-FFF2-40B4-BE49-F238E27FC236}">
                <a16:creationId xmlns:a16="http://schemas.microsoft.com/office/drawing/2014/main" id="{F70623EA-EFD6-FF43-A957-2C383A881E38}"/>
              </a:ext>
            </a:extLst>
          </p:cNvPr>
          <p:cNvSpPr/>
          <p:nvPr/>
        </p:nvSpPr>
        <p:spPr>
          <a:xfrm>
            <a:off x="5459180" y="6345730"/>
            <a:ext cx="2370706" cy="246221"/>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filtered_variants.vcf</a:t>
            </a:r>
            <a:endParaRPr lang="en-US" sz="1000" dirty="0">
              <a:solidFill>
                <a:srgbClr val="000000"/>
              </a:solidFill>
            </a:endParaRPr>
          </a:p>
        </p:txBody>
      </p:sp>
      <p:sp>
        <p:nvSpPr>
          <p:cNvPr id="156" name="TextBox 92">
            <a:extLst>
              <a:ext uri="{FF2B5EF4-FFF2-40B4-BE49-F238E27FC236}">
                <a16:creationId xmlns:a16="http://schemas.microsoft.com/office/drawing/2014/main" id="{F43DE4F5-E8D3-F845-9C92-3A4F09BB3814}"/>
              </a:ext>
            </a:extLst>
          </p:cNvPr>
          <p:cNvSpPr txBox="1"/>
          <p:nvPr/>
        </p:nvSpPr>
        <p:spPr>
          <a:xfrm>
            <a:off x="7992969" y="5971720"/>
            <a:ext cx="415498"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a:t>IGV</a:t>
            </a:r>
          </a:p>
        </p:txBody>
      </p:sp>
      <p:cxnSp>
        <p:nvCxnSpPr>
          <p:cNvPr id="157" name="Straight Arrow Connector 94">
            <a:extLst>
              <a:ext uri="{FF2B5EF4-FFF2-40B4-BE49-F238E27FC236}">
                <a16:creationId xmlns:a16="http://schemas.microsoft.com/office/drawing/2014/main" id="{EEA98E3E-D85C-2A44-8F3C-10D1CF876E92}"/>
              </a:ext>
            </a:extLst>
          </p:cNvPr>
          <p:cNvCxnSpPr>
            <a:cxnSpLocks/>
            <a:endCxn id="156" idx="1"/>
          </p:cNvCxnSpPr>
          <p:nvPr/>
        </p:nvCxnSpPr>
        <p:spPr>
          <a:xfrm flipV="1">
            <a:off x="7516677" y="6094831"/>
            <a:ext cx="476292" cy="241363"/>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168" name="TextBox 92">
            <a:extLst>
              <a:ext uri="{FF2B5EF4-FFF2-40B4-BE49-F238E27FC236}">
                <a16:creationId xmlns:a16="http://schemas.microsoft.com/office/drawing/2014/main" id="{9C23B9C5-EEA3-1F4B-8DDF-8F8CB16080CF}"/>
              </a:ext>
            </a:extLst>
          </p:cNvPr>
          <p:cNvSpPr txBox="1"/>
          <p:nvPr/>
        </p:nvSpPr>
        <p:spPr>
          <a:xfrm>
            <a:off x="8157084" y="6340315"/>
            <a:ext cx="716863"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Annovar</a:t>
            </a:r>
            <a:endParaRPr lang="en-US" sz="1000" dirty="0"/>
          </a:p>
        </p:txBody>
      </p:sp>
      <p:cxnSp>
        <p:nvCxnSpPr>
          <p:cNvPr id="169" name="Straight Arrow Connector 94">
            <a:extLst>
              <a:ext uri="{FF2B5EF4-FFF2-40B4-BE49-F238E27FC236}">
                <a16:creationId xmlns:a16="http://schemas.microsoft.com/office/drawing/2014/main" id="{AD1B9DC4-B7DE-6A43-B00B-3A56574D66A1}"/>
              </a:ext>
            </a:extLst>
          </p:cNvPr>
          <p:cNvCxnSpPr>
            <a:cxnSpLocks/>
            <a:stCxn id="154" idx="5"/>
            <a:endCxn id="168" idx="1"/>
          </p:cNvCxnSpPr>
          <p:nvPr/>
        </p:nvCxnSpPr>
        <p:spPr>
          <a:xfrm flipV="1">
            <a:off x="7592815" y="6463426"/>
            <a:ext cx="564269" cy="5415"/>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571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0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4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4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4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2"/>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4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5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4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9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5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5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5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68"/>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0" grpId="0" animBg="1"/>
      <p:bldP spid="62" grpId="0" animBg="1"/>
      <p:bldP spid="2" grpId="0"/>
      <p:bldP spid="36" grpId="0" animBg="1"/>
      <p:bldP spid="40" grpId="0" animBg="1"/>
      <p:bldP spid="41" grpId="0" animBg="1"/>
      <p:bldP spid="42" grpId="0" animBg="1"/>
      <p:bldP spid="43" grpId="0" animBg="1"/>
      <p:bldP spid="44" grpId="0" animBg="1"/>
      <p:bldP spid="49" grpId="0" animBg="1"/>
      <p:bldP spid="52" grpId="0" animBg="1"/>
      <p:bldP spid="54" grpId="0" animBg="1"/>
      <p:bldP spid="4" grpId="0" animBg="1"/>
      <p:bldP spid="29" grpId="0" animBg="1"/>
      <p:bldP spid="195" grpId="0" animBg="1"/>
      <p:bldP spid="203" grpId="0"/>
      <p:bldP spid="94" grpId="0" animBg="1"/>
      <p:bldP spid="9" grpId="0"/>
      <p:bldP spid="97" grpId="0"/>
      <p:bldP spid="99" grpId="0"/>
      <p:bldP spid="100" grpId="0"/>
      <p:bldP spid="101" grpId="0"/>
      <p:bldP spid="123" grpId="0" animBg="1"/>
      <p:bldP spid="124" grpId="0" animBg="1"/>
      <p:bldP spid="132" grpId="0" animBg="1"/>
      <p:bldP spid="144" grpId="0" animBg="1"/>
      <p:bldP spid="154" grpId="0" animBg="1"/>
      <p:bldP spid="156" grpId="0" animBg="1"/>
      <p:bldP spid="16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a:t>Questions?</a:t>
            </a:r>
          </a:p>
        </p:txBody>
      </p:sp>
    </p:spTree>
    <p:extLst>
      <p:ext uri="{BB962C8B-B14F-4D97-AF65-F5344CB8AC3E}">
        <p14:creationId xmlns:p14="http://schemas.microsoft.com/office/powerpoint/2010/main" val="2334989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a:t>Questions?</a:t>
            </a:r>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Population based variant projects</a:t>
            </a:r>
          </a:p>
        </p:txBody>
      </p:sp>
      <p:sp>
        <p:nvSpPr>
          <p:cNvPr id="3" name="Title 2"/>
          <p:cNvSpPr>
            <a:spLocks noGrp="1"/>
          </p:cNvSpPr>
          <p:nvPr>
            <p:ph type="title"/>
          </p:nvPr>
        </p:nvSpPr>
        <p:spPr/>
        <p:txBody>
          <a:bodyPr/>
          <a:lstStyle/>
          <a:p>
            <a:r>
              <a:rPr lang="en-US" dirty="0"/>
              <a:t>Variants</a:t>
            </a:r>
          </a:p>
        </p:txBody>
      </p:sp>
      <p:pic>
        <p:nvPicPr>
          <p:cNvPr id="4" name="Picture 3" descr="100624-uk1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719" y="4176737"/>
            <a:ext cx="2963748" cy="2190210"/>
          </a:xfrm>
          <a:prstGeom prst="rect">
            <a:avLst/>
          </a:prstGeom>
        </p:spPr>
      </p:pic>
      <p:pic>
        <p:nvPicPr>
          <p:cNvPr id="5" name="Picture 4" descr="pr31oct12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706" y="2530365"/>
            <a:ext cx="2654504" cy="3756123"/>
          </a:xfrm>
          <a:prstGeom prst="rect">
            <a:avLst/>
          </a:prstGeom>
        </p:spPr>
      </p:pic>
      <p:pic>
        <p:nvPicPr>
          <p:cNvPr id="9" name="Bildobjekt 8">
            <a:extLst>
              <a:ext uri="{FF2B5EF4-FFF2-40B4-BE49-F238E27FC236}">
                <a16:creationId xmlns:a16="http://schemas.microsoft.com/office/drawing/2014/main" id="{01DDEA14-D3DD-F744-BE7E-63EC234B99E7}"/>
              </a:ext>
            </a:extLst>
          </p:cNvPr>
          <p:cNvPicPr>
            <a:picLocks noChangeAspect="1"/>
          </p:cNvPicPr>
          <p:nvPr/>
        </p:nvPicPr>
        <p:blipFill>
          <a:blip r:embed="rId5"/>
          <a:stretch>
            <a:fillRect/>
          </a:stretch>
        </p:blipFill>
        <p:spPr>
          <a:xfrm>
            <a:off x="5606113" y="1778400"/>
            <a:ext cx="1498960" cy="2398337"/>
          </a:xfrm>
          <a:prstGeom prst="rect">
            <a:avLst/>
          </a:prstGeom>
        </p:spPr>
      </p:pic>
    </p:spTree>
    <p:extLst>
      <p:ext uri="{BB962C8B-B14F-4D97-AF65-F5344CB8AC3E}">
        <p14:creationId xmlns:p14="http://schemas.microsoft.com/office/powerpoint/2010/main" val="1168633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0"/>
            <a:ext cx="6242400" cy="745200"/>
          </a:xfrm>
        </p:spPr>
        <p:txBody>
          <a:bodyPr/>
          <a:lstStyle/>
          <a:p>
            <a:r>
              <a:rPr lang="en-US"/>
              <a:t>Paired-end sequencing</a:t>
            </a:r>
            <a:endParaRPr lang="en-US" dirty="0"/>
          </a:p>
        </p:txBody>
      </p:sp>
      <p:pic>
        <p:nvPicPr>
          <p:cNvPr id="9" name="Picture 8" descr="01-10.png"/>
          <p:cNvPicPr>
            <a:picLocks noChangeAspect="1"/>
          </p:cNvPicPr>
          <p:nvPr/>
        </p:nvPicPr>
        <p:blipFill rotWithShape="1">
          <a:blip r:embed="rId3">
            <a:extLst>
              <a:ext uri="{28A0092B-C50C-407E-A947-70E740481C1C}">
                <a14:useLocalDpi xmlns:a14="http://schemas.microsoft.com/office/drawing/2010/main" val="0"/>
              </a:ext>
            </a:extLst>
          </a:blip>
          <a:srcRect b="3956"/>
          <a:stretch/>
        </p:blipFill>
        <p:spPr>
          <a:xfrm>
            <a:off x="2853056" y="1468073"/>
            <a:ext cx="3822951" cy="5160058"/>
          </a:xfrm>
          <a:prstGeom prst="rect">
            <a:avLst/>
          </a:prstGeom>
        </p:spPr>
      </p:pic>
      <p:sp>
        <p:nvSpPr>
          <p:cNvPr id="2" name="textruta 1">
            <a:extLst>
              <a:ext uri="{FF2B5EF4-FFF2-40B4-BE49-F238E27FC236}">
                <a16:creationId xmlns:a16="http://schemas.microsoft.com/office/drawing/2014/main" id="{F27CC025-3DFC-6845-8158-3CBFB42E7FD7}"/>
              </a:ext>
            </a:extLst>
          </p:cNvPr>
          <p:cNvSpPr txBox="1"/>
          <p:nvPr/>
        </p:nvSpPr>
        <p:spPr>
          <a:xfrm>
            <a:off x="5706319" y="3009418"/>
            <a:ext cx="1406154" cy="246221"/>
          </a:xfrm>
          <a:prstGeom prst="rect">
            <a:avLst/>
          </a:prstGeom>
          <a:noFill/>
        </p:spPr>
        <p:txBody>
          <a:bodyPr wrap="none" rtlCol="0">
            <a:spAutoFit/>
          </a:bodyPr>
          <a:lstStyle/>
          <a:p>
            <a:r>
              <a:rPr lang="en-GB" sz="1000" dirty="0"/>
              <a:t>+ PCR amplification</a:t>
            </a:r>
          </a:p>
        </p:txBody>
      </p:sp>
    </p:spTree>
    <p:extLst>
      <p:ext uri="{BB962C8B-B14F-4D97-AF65-F5344CB8AC3E}">
        <p14:creationId xmlns:p14="http://schemas.microsoft.com/office/powerpoint/2010/main" val="177153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473" y="2898512"/>
            <a:ext cx="7419565" cy="1429447"/>
          </a:xfrm>
        </p:spPr>
        <p:txBody>
          <a:bodyPr/>
          <a:lstStyle/>
          <a:p>
            <a:r>
              <a:rPr lang="en-US" dirty="0">
                <a:hlinkClick r:id="rId2"/>
              </a:rPr>
              <a:t>https://www.youtube.com/watch?v=fCd6B5HRaZ8</a:t>
            </a:r>
            <a:endParaRPr lang="en-US" dirty="0"/>
          </a:p>
          <a:p>
            <a:endParaRPr lang="en-US" dirty="0"/>
          </a:p>
        </p:txBody>
      </p:sp>
      <p:sp>
        <p:nvSpPr>
          <p:cNvPr id="3" name="Title 2"/>
          <p:cNvSpPr>
            <a:spLocks noGrp="1"/>
          </p:cNvSpPr>
          <p:nvPr>
            <p:ph type="title"/>
          </p:nvPr>
        </p:nvSpPr>
        <p:spPr/>
        <p:txBody>
          <a:bodyPr/>
          <a:lstStyle/>
          <a:p>
            <a:r>
              <a:rPr lang="en-US" dirty="0" err="1"/>
              <a:t>Illumina</a:t>
            </a:r>
            <a:r>
              <a:rPr lang="en-US" dirty="0"/>
              <a:t> sequencing</a:t>
            </a:r>
          </a:p>
        </p:txBody>
      </p:sp>
    </p:spTree>
    <p:extLst>
      <p:ext uri="{BB962C8B-B14F-4D97-AF65-F5344CB8AC3E}">
        <p14:creationId xmlns:p14="http://schemas.microsoft.com/office/powerpoint/2010/main" val="2868495599"/>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33500</TotalTime>
  <Words>9636</Words>
  <Application>Microsoft Macintosh PowerPoint</Application>
  <PresentationFormat>Bildspel på skärmen (4:3)</PresentationFormat>
  <Paragraphs>816</Paragraphs>
  <Slides>62</Slides>
  <Notes>57</Notes>
  <HiddenSlides>0</HiddenSlides>
  <MMClips>0</MMClips>
  <ScaleCrop>false</ScaleCrop>
  <HeadingPairs>
    <vt:vector size="6" baseType="variant">
      <vt:variant>
        <vt:lpstr>Använt teckensnitt</vt:lpstr>
      </vt:variant>
      <vt:variant>
        <vt:i4>11</vt:i4>
      </vt:variant>
      <vt:variant>
        <vt:lpstr>Tema</vt:lpstr>
      </vt:variant>
      <vt:variant>
        <vt:i4>10</vt:i4>
      </vt:variant>
      <vt:variant>
        <vt:lpstr>Bildrubriker</vt:lpstr>
      </vt:variant>
      <vt:variant>
        <vt:i4>62</vt:i4>
      </vt:variant>
    </vt:vector>
  </HeadingPairs>
  <TitlesOfParts>
    <vt:vector size="83" baseType="lpstr">
      <vt:lpstr>Arial</vt:lpstr>
      <vt:lpstr>ArialMT</vt:lpstr>
      <vt:lpstr>Calibri</vt:lpstr>
      <vt:lpstr>Cambria Math</vt:lpstr>
      <vt:lpstr>Century Gothic</vt:lpstr>
      <vt:lpstr>Courier</vt:lpstr>
      <vt:lpstr>Courier New</vt:lpstr>
      <vt:lpstr>Helvetica</vt:lpstr>
      <vt:lpstr>Mangal</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From raw reads to variants</vt:lpstr>
      <vt:lpstr>Talk Overview</vt:lpstr>
      <vt:lpstr>Reference genome</vt:lpstr>
      <vt:lpstr>Reference genome</vt:lpstr>
      <vt:lpstr>Variants</vt:lpstr>
      <vt:lpstr>Variants</vt:lpstr>
      <vt:lpstr>Variants</vt:lpstr>
      <vt:lpstr>Paired-end sequencing</vt:lpstr>
      <vt:lpstr>Illumina sequencing</vt:lpstr>
      <vt:lpstr>Paired-end data</vt:lpstr>
      <vt:lpstr>Paired-end data</vt:lpstr>
      <vt:lpstr>Paired-end data</vt:lpstr>
      <vt:lpstr>GATK Best Practices</vt:lpstr>
      <vt:lpstr>NGS workflow</vt:lpstr>
      <vt:lpstr>NGS workflow</vt:lpstr>
      <vt:lpstr>Quality control</vt:lpstr>
      <vt:lpstr>Quality control</vt:lpstr>
      <vt:lpstr>NGS workflow</vt:lpstr>
      <vt:lpstr>Alignment</vt:lpstr>
      <vt:lpstr>Alignment</vt:lpstr>
      <vt:lpstr>Alignment</vt:lpstr>
      <vt:lpstr>Alignment</vt:lpstr>
      <vt:lpstr>Paired-end data &amp; Alignment</vt:lpstr>
      <vt:lpstr>Output from mapping - Sam format</vt:lpstr>
      <vt:lpstr>Read groups</vt:lpstr>
      <vt:lpstr>Convert to Bam </vt:lpstr>
      <vt:lpstr>NGS workflow</vt:lpstr>
      <vt:lpstr>PCR duplicates &amp; removal</vt:lpstr>
      <vt:lpstr>NGS workflow</vt:lpstr>
      <vt:lpstr>Base Quality Score Recalibration</vt:lpstr>
      <vt:lpstr>NGS workflow</vt:lpstr>
      <vt:lpstr>Variant calling</vt:lpstr>
      <vt:lpstr>Variant calling</vt:lpstr>
      <vt:lpstr>Variant calling</vt:lpstr>
      <vt:lpstr>Variant Calling HaplotypeCaller</vt:lpstr>
      <vt:lpstr>VCF Files</vt:lpstr>
      <vt:lpstr>VCF Files</vt:lpstr>
      <vt:lpstr>VCF Files</vt:lpstr>
      <vt:lpstr>VCF Files</vt:lpstr>
      <vt:lpstr>VCF Files</vt:lpstr>
      <vt:lpstr>VCF Files</vt:lpstr>
      <vt:lpstr>VCF Files</vt:lpstr>
      <vt:lpstr>VCF Files</vt:lpstr>
      <vt:lpstr>VCF Files</vt:lpstr>
      <vt:lpstr>GATK Joint genotyping</vt:lpstr>
      <vt:lpstr>gVCF Files</vt:lpstr>
      <vt:lpstr>NGS workflow</vt:lpstr>
      <vt:lpstr>Filtering</vt:lpstr>
      <vt:lpstr>Filtering</vt:lpstr>
      <vt:lpstr>NGS workflow</vt:lpstr>
      <vt:lpstr>Annotation</vt:lpstr>
      <vt:lpstr>Annotation</vt:lpstr>
      <vt:lpstr>Workflow file naming conventions</vt:lpstr>
      <vt:lpstr>Example</vt:lpstr>
      <vt:lpstr>Indices</vt:lpstr>
      <vt:lpstr>Todays exercise </vt:lpstr>
      <vt:lpstr>1000 Genomes data</vt:lpstr>
      <vt:lpstr>Lactose and Lactase</vt:lpstr>
      <vt:lpstr>Prevalence of lactose intolerance</vt:lpstr>
      <vt:lpstr>PowerPoint-presentation</vt:lpstr>
      <vt:lpstr>Questions?</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320</cp:revision>
  <cp:lastPrinted>2017-05-17T06:27:05Z</cp:lastPrinted>
  <dcterms:created xsi:type="dcterms:W3CDTF">2017-01-13T10:12:06Z</dcterms:created>
  <dcterms:modified xsi:type="dcterms:W3CDTF">2020-01-28T14:52:15Z</dcterms:modified>
</cp:coreProperties>
</file>